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handoutMasterIdLst>
    <p:handoutMasterId r:id="rId35"/>
  </p:handoutMasterIdLst>
  <p:sldIdLst>
    <p:sldId id="287" r:id="rId2"/>
    <p:sldId id="260" r:id="rId3"/>
    <p:sldId id="319" r:id="rId4"/>
    <p:sldId id="377" r:id="rId5"/>
    <p:sldId id="378" r:id="rId6"/>
    <p:sldId id="379" r:id="rId7"/>
    <p:sldId id="380" r:id="rId8"/>
    <p:sldId id="407" r:id="rId9"/>
    <p:sldId id="320" r:id="rId10"/>
    <p:sldId id="265" r:id="rId11"/>
    <p:sldId id="267" r:id="rId12"/>
    <p:sldId id="344" r:id="rId13"/>
    <p:sldId id="345" r:id="rId14"/>
    <p:sldId id="276" r:id="rId15"/>
    <p:sldId id="277" r:id="rId16"/>
    <p:sldId id="346" r:id="rId17"/>
    <p:sldId id="347" r:id="rId18"/>
    <p:sldId id="348" r:id="rId19"/>
    <p:sldId id="349" r:id="rId20"/>
    <p:sldId id="321" r:id="rId21"/>
    <p:sldId id="410" r:id="rId22"/>
    <p:sldId id="411" r:id="rId23"/>
    <p:sldId id="412" r:id="rId24"/>
    <p:sldId id="413" r:id="rId25"/>
    <p:sldId id="322" r:id="rId26"/>
    <p:sldId id="350" r:id="rId27"/>
    <p:sldId id="366" r:id="rId28"/>
    <p:sldId id="371" r:id="rId29"/>
    <p:sldId id="372" r:id="rId30"/>
    <p:sldId id="373" r:id="rId31"/>
    <p:sldId id="374" r:id="rId32"/>
    <p:sldId id="286" r:id="rId33"/>
  </p:sldIdLst>
  <p:sldSz cx="12192000" cy="6858000"/>
  <p:notesSz cx="6858000" cy="9144000"/>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p:restoredTop sz="94660"/>
  </p:normalViewPr>
  <p:slideViewPr>
    <p:cSldViewPr snapToGrid="0">
      <p:cViewPr varScale="1">
        <p:scale>
          <a:sx n="75" d="100"/>
          <a:sy n="75" d="100"/>
        </p:scale>
        <p:origin x="540" y="54"/>
      </p:cViewPr>
      <p:guideLst>
        <p:guide orient="horz" pos="2160"/>
        <p:guide pos="3840"/>
      </p:guideLst>
    </p:cSldViewPr>
  </p:slideViewPr>
  <p:notesTextViewPr>
    <p:cViewPr>
      <p:scale>
        <a:sx n="1" d="1"/>
        <a:sy n="1" d="1"/>
      </p:scale>
      <p:origin x="0" y="0"/>
    </p:cViewPr>
  </p:notesTextViewPr>
  <p:sorterViewPr showFormatting="0">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2020/10/23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2020/10/23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sym typeface="+mn-ea"/>
              </a:rPr>
              <a:t>Click here to edit the master title style</a:t>
            </a:r>
            <a:endParaRPr lang="zh-CN" altLang="en-US"/>
          </a:p>
        </p:txBody>
      </p:sp>
      <p:sp>
        <p:nvSpPr>
          <p:cNvPr id="3" name="内容占位符 2"/>
          <p:cNvSpPr>
            <a:spLocks noGrp="1"/>
          </p:cNvSpPr>
          <p:nvPr>
            <p:ph idx="1" hasCustomPrompt="1"/>
          </p:nvPr>
        </p:nvSpPr>
        <p:spPr/>
        <p:txBody>
          <a:bodyPr/>
          <a:lstStyle/>
          <a:p>
            <a:pPr lvl="1"/>
            <a:r>
              <a:rPr lang="zh-CN" altLang="en-US" sz="2800" dirty="0">
                <a:sym typeface="+mn-ea"/>
              </a:rPr>
              <a:t>Click here to edit the master text style</a:t>
            </a:r>
            <a:endParaRPr lang="zh-CN" altLang="en-US" sz="2800" dirty="0"/>
          </a:p>
          <a:p>
            <a:pPr lvl="1"/>
            <a:r>
              <a:rPr lang="zh-CN" altLang="en-US" sz="2800" dirty="0">
                <a:sym typeface="+mn-ea"/>
              </a:rPr>
              <a:t>The second level</a:t>
            </a:r>
            <a:endParaRPr lang="zh-CN" altLang="en-US" sz="2800" dirty="0"/>
          </a:p>
          <a:p>
            <a:pPr lvl="2"/>
            <a:r>
              <a:rPr lang="zh-CN" altLang="en-US" sz="2800" dirty="0">
                <a:sym typeface="+mn-ea"/>
              </a:rPr>
              <a:t>The third level</a:t>
            </a:r>
            <a:endParaRPr lang="zh-CN" altLang="en-US" sz="2800" dirty="0"/>
          </a:p>
          <a:p>
            <a:pPr lvl="3"/>
            <a:r>
              <a:rPr lang="zh-CN" altLang="en-US" sz="2800" dirty="0">
                <a:sym typeface="+mn-ea"/>
              </a:rPr>
              <a:t>The fourth level</a:t>
            </a:r>
            <a:endParaRPr lang="zh-CN" altLang="en-US" sz="2800" dirty="0"/>
          </a:p>
          <a:p>
            <a:pPr lvl="4"/>
            <a:r>
              <a:rPr lang="zh-CN" altLang="en-US" sz="2800" dirty="0">
                <a:sym typeface="+mn-ea"/>
              </a:rPr>
              <a:t>Fifth level</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182BE22-7437-4797-94F7-46C05F46906F}"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3" cstate="prin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smtClean="0">
                <a:sym typeface="+mn-ea"/>
              </a:rPr>
              <a:t>Click here to edit the master title style</a:t>
            </a:r>
            <a:endParaRPr lang="zh-CN" altLang="en-US" dirty="0"/>
          </a:p>
        </p:txBody>
      </p:sp>
      <p:sp>
        <p:nvSpPr>
          <p:cNvPr id="1027" name="文本占位符 2"/>
          <p:cNvSpPr>
            <a:spLocks noGrp="1"/>
          </p:cNvSpPr>
          <p:nvPr>
            <p:ph type="body" idx="1"/>
          </p:nvPr>
        </p:nvSpPr>
        <p:spPr>
          <a:xfrm>
            <a:off x="838200" y="1825625"/>
            <a:ext cx="10515600" cy="4351338"/>
          </a:xfrm>
          <a:prstGeom prst="rect">
            <a:avLst/>
          </a:prstGeom>
          <a:noFill/>
          <a:ln w="9525">
            <a:noFill/>
          </a:ln>
        </p:spPr>
        <p:txBody>
          <a:bodyPr/>
          <a:lstStyle/>
          <a:p>
            <a:pPr lvl="1"/>
            <a:r>
              <a:rPr lang="zh-CN" altLang="en-US" sz="2800" dirty="0">
                <a:sym typeface="+mn-ea"/>
              </a:rPr>
              <a:t>Click here to edit the master text style</a:t>
            </a:r>
            <a:endParaRPr lang="zh-CN" altLang="en-US" sz="2800" dirty="0"/>
          </a:p>
          <a:p>
            <a:pPr lvl="1"/>
            <a:r>
              <a:rPr lang="zh-CN" altLang="en-US" sz="2800" dirty="0">
                <a:sym typeface="+mn-ea"/>
              </a:rPr>
              <a:t>The second level</a:t>
            </a:r>
            <a:endParaRPr lang="zh-CN" altLang="en-US" sz="2800" dirty="0"/>
          </a:p>
          <a:p>
            <a:pPr lvl="2"/>
            <a:r>
              <a:rPr lang="zh-CN" altLang="en-US" sz="2800" dirty="0">
                <a:sym typeface="+mn-ea"/>
              </a:rPr>
              <a:t>The third level</a:t>
            </a:r>
            <a:endParaRPr lang="zh-CN" altLang="en-US" sz="2800" dirty="0"/>
          </a:p>
          <a:p>
            <a:pPr lvl="3"/>
            <a:r>
              <a:rPr lang="zh-CN" altLang="en-US" sz="2800" dirty="0">
                <a:sym typeface="+mn-ea"/>
              </a:rPr>
              <a:t>The fourth level</a:t>
            </a:r>
            <a:endParaRPr lang="zh-CN" altLang="en-US" sz="2800" dirty="0"/>
          </a:p>
          <a:p>
            <a:pPr lvl="4"/>
            <a:r>
              <a:rPr lang="zh-CN" altLang="en-US" sz="2800" dirty="0">
                <a:sym typeface="+mn-ea"/>
              </a:rPr>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4182BE22-7437-4797-94F7-46C05F46906F}"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Lst>
  <p:transition spd="slow">
    <p:wip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图片 2"/>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0"/>
            <a:ext cx="12192000" cy="6858000"/>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任意多边形 8"/>
          <p:cNvSpPr/>
          <p:nvPr/>
        </p:nvSpPr>
        <p:spPr>
          <a:xfrm>
            <a:off x="2501900" y="1758950"/>
            <a:ext cx="7188200" cy="3419475"/>
          </a:xfrm>
          <a:custGeom>
            <a:avLst/>
            <a:gdLst>
              <a:gd name="connsiteX0" fmla="*/ 1621750 w 7187183"/>
              <a:gd name="connsiteY0" fmla="*/ 0 h 3419856"/>
              <a:gd name="connsiteX1" fmla="*/ 7187183 w 7187183"/>
              <a:gd name="connsiteY1" fmla="*/ 0 h 3419856"/>
              <a:gd name="connsiteX2" fmla="*/ 7187183 w 7187183"/>
              <a:gd name="connsiteY2" fmla="*/ 2284681 h 3419856"/>
              <a:gd name="connsiteX3" fmla="*/ 6168495 w 7187183"/>
              <a:gd name="connsiteY3" fmla="*/ 3419856 h 3419856"/>
              <a:gd name="connsiteX4" fmla="*/ 0 w 7187183"/>
              <a:gd name="connsiteY4" fmla="*/ 3419856 h 3419856"/>
              <a:gd name="connsiteX5" fmla="*/ 0 w 7187183"/>
              <a:gd name="connsiteY5" fmla="*/ 1807198 h 341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87183" h="3419856">
                <a:moveTo>
                  <a:pt x="1621750" y="0"/>
                </a:moveTo>
                <a:lnTo>
                  <a:pt x="7187183" y="0"/>
                </a:lnTo>
                <a:lnTo>
                  <a:pt x="7187183" y="2284681"/>
                </a:lnTo>
                <a:lnTo>
                  <a:pt x="6168495" y="3419856"/>
                </a:lnTo>
                <a:lnTo>
                  <a:pt x="0" y="3419856"/>
                </a:lnTo>
                <a:lnTo>
                  <a:pt x="0" y="1807198"/>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直角三角形 11"/>
          <p:cNvSpPr/>
          <p:nvPr/>
        </p:nvSpPr>
        <p:spPr>
          <a:xfrm rot="5400000">
            <a:off x="2429669" y="1790859"/>
            <a:ext cx="1773238" cy="1628775"/>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直角三角形 11"/>
          <p:cNvSpPr/>
          <p:nvPr/>
        </p:nvSpPr>
        <p:spPr>
          <a:xfrm rot="16200000">
            <a:off x="8648700" y="4306888"/>
            <a:ext cx="1085850" cy="996950"/>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12" name="直接连接符 11"/>
          <p:cNvCxnSpPr/>
          <p:nvPr/>
        </p:nvCxnSpPr>
        <p:spPr>
          <a:xfrm>
            <a:off x="3114675" y="3262313"/>
            <a:ext cx="59626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3114675" y="4237038"/>
            <a:ext cx="59626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081" name="文本框 18"/>
          <p:cNvSpPr txBox="1"/>
          <p:nvPr/>
        </p:nvSpPr>
        <p:spPr>
          <a:xfrm>
            <a:off x="3669030" y="3370580"/>
            <a:ext cx="5371465" cy="829945"/>
          </a:xfrm>
          <a:prstGeom prst="rect">
            <a:avLst/>
          </a:prstGeom>
          <a:noFill/>
          <a:ln w="9525">
            <a:noFill/>
          </a:ln>
        </p:spPr>
        <p:txBody>
          <a:bodyPr wrap="square">
            <a:spAutoFit/>
            <a:scene3d>
              <a:camera prst="orthographicFront"/>
              <a:lightRig rig="threePt" dir="t"/>
            </a:scene3d>
          </a:bodyPr>
          <a:lstStyle/>
          <a:p>
            <a:pPr eaLnBrk="1" hangingPunct="1"/>
            <a:r>
              <a:rPr lang="en-GB" altLang="zh-CN" sz="4800" dirty="0">
                <a:ln w="22225">
                  <a:solidFill>
                    <a:schemeClr val="accent2"/>
                  </a:solidFill>
                  <a:prstDash val="solid"/>
                </a:ln>
                <a:solidFill>
                  <a:schemeClr val="accent2">
                    <a:lumMod val="40000"/>
                    <a:lumOff val="60000"/>
                  </a:schemeClr>
                </a:solidFill>
                <a:effectLst/>
                <a:latin typeface="+mj-ea"/>
                <a:ea typeface="Microsoft YaHei" panose="020B0503020204020204" pitchFamily="34" charset="-122"/>
                <a:cs typeface="+mj-ea"/>
              </a:rPr>
              <a:t>IT AND SOCIETY</a:t>
            </a:r>
          </a:p>
        </p:txBody>
      </p:sp>
      <p:sp>
        <p:nvSpPr>
          <p:cNvPr id="3083" name="文本框 20"/>
          <p:cNvSpPr txBox="1"/>
          <p:nvPr/>
        </p:nvSpPr>
        <p:spPr>
          <a:xfrm>
            <a:off x="6314440" y="4498340"/>
            <a:ext cx="2378710" cy="368300"/>
          </a:xfrm>
          <a:prstGeom prst="rect">
            <a:avLst/>
          </a:prstGeom>
          <a:noFill/>
          <a:ln w="9525">
            <a:noFill/>
          </a:ln>
        </p:spPr>
        <p:txBody>
          <a:bodyPr wrap="square">
            <a:spAutoFit/>
          </a:bodyPr>
          <a:lstStyle/>
          <a:p>
            <a:pPr eaLnBrk="1" hangingPunct="1"/>
            <a:r>
              <a:rPr lang="en-GB" altLang="en-US"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icrosoft YaHei" panose="020B0503020204020204" pitchFamily="34" charset="-122"/>
                <a:ea typeface="Microsoft YaHei" panose="020B0503020204020204" pitchFamily="34" charset="-122"/>
              </a:rPr>
              <a:t>FATIMA EJAZ BARRI</a:t>
            </a:r>
          </a:p>
        </p:txBody>
      </p:sp>
    </p:spTree>
  </p:cSld>
  <p:clrMapOvr>
    <a:masterClrMapping/>
  </p:clrMapOvr>
  <p:transition spd="slow">
    <p:comb/>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Content Placeholder 21"/>
          <p:cNvSpPr>
            <a:spLocks noGrp="1"/>
          </p:cNvSpPr>
          <p:nvPr>
            <p:ph idx="1"/>
          </p:nvPr>
        </p:nvSpPr>
        <p:spPr>
          <a:xfrm>
            <a:off x="734060" y="1253490"/>
            <a:ext cx="10515600" cy="4351338"/>
          </a:xfrm>
        </p:spPr>
        <p:txBody>
          <a:bodyPr/>
          <a:lstStyle/>
          <a:p>
            <a:r>
              <a:rPr lang="en-GB" altLang="en-US" dirty="0"/>
              <a:t>I.T is a source of information to world, a flexible medium commonly used by all age groups. two important components of the I.T. Mobile technology and social media </a:t>
            </a:r>
            <a:r>
              <a:rPr lang="en-GB" altLang="en-US" dirty="0" smtClean="0"/>
              <a:t>is the main reason of its wide use.</a:t>
            </a:r>
            <a:endParaRPr lang="en-GB" altLang="en-US" dirty="0"/>
          </a:p>
          <a:p>
            <a:r>
              <a:rPr lang="en-GB" altLang="en-US" dirty="0"/>
              <a:t>Mobile technology has allowed people across the globe to communicate to each other. </a:t>
            </a:r>
            <a:r>
              <a:rPr lang="en-GB" altLang="en-US" dirty="0" smtClean="0"/>
              <a:t>Social media has made communication easier through various apps designed to contact people throughout the world.</a:t>
            </a:r>
            <a:r>
              <a:rPr lang="en-GB" altLang="en-US" dirty="0" smtClean="0"/>
              <a:t> </a:t>
            </a:r>
            <a:r>
              <a:rPr lang="en-GB" altLang="en-US" dirty="0"/>
              <a:t>T</a:t>
            </a:r>
            <a:r>
              <a:rPr lang="en-GB" altLang="en-US" dirty="0" smtClean="0"/>
              <a:t>here </a:t>
            </a:r>
            <a:r>
              <a:rPr lang="en-GB" altLang="en-US" dirty="0"/>
              <a:t>was life before the internet, though and that was a lot different. </a:t>
            </a:r>
            <a:r>
              <a:rPr lang="en-GB" altLang="en-US" dirty="0" smtClean="0"/>
              <a:t>In </a:t>
            </a:r>
            <a:r>
              <a:rPr lang="en-GB" altLang="en-US" dirty="0"/>
              <a:t>some social fields, we can note numerous significant impacts of I.T. life:</a:t>
            </a:r>
          </a:p>
        </p:txBody>
      </p:sp>
      <p:sp>
        <p:nvSpPr>
          <p:cNvPr id="9218" name="文本框 16"/>
          <p:cNvSpPr txBox="1"/>
          <p:nvPr/>
        </p:nvSpPr>
        <p:spPr>
          <a:xfrm>
            <a:off x="244475" y="141605"/>
            <a:ext cx="4439920" cy="398780"/>
          </a:xfrm>
          <a:prstGeom prst="rect">
            <a:avLst/>
          </a:prstGeom>
          <a:noFill/>
          <a:ln w="9525">
            <a:noFill/>
          </a:ln>
        </p:spPr>
        <p:txBody>
          <a:bodyPr wrap="square">
            <a:spAutoFit/>
          </a:bodyPr>
          <a:lstStyle/>
          <a:p>
            <a:pPr eaLnBrk="1" hangingPunct="1"/>
            <a:r>
              <a:rPr lang="en-GB" altLang="zh-CN" sz="2000" b="1" dirty="0">
                <a:solidFill>
                  <a:schemeClr val="bg1"/>
                </a:solidFill>
                <a:latin typeface="+mn-ea"/>
                <a:ea typeface="Microsoft YaHei" panose="020B0503020204020204" pitchFamily="34" charset="-122"/>
                <a:cs typeface="+mn-ea"/>
              </a:rPr>
              <a:t>SOCIAL LIFE BEFORE AND AFTER I.T</a:t>
            </a:r>
          </a:p>
        </p:txBody>
      </p:sp>
    </p:spTree>
  </p:cSld>
  <p:clrMapOvr>
    <a:masterClrMapping/>
  </p:clrMapOvr>
  <p:transition spd="slow">
    <p:newsfla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title"/>
          </p:nvPr>
        </p:nvSpPr>
        <p:spPr/>
        <p:txBody>
          <a:bodyPr/>
          <a:lstStyle/>
          <a:p>
            <a:r>
              <a:rPr lang="en-GB" altLang="en-US"/>
              <a:t>EDUCATION</a:t>
            </a:r>
          </a:p>
        </p:txBody>
      </p:sp>
      <p:sp>
        <p:nvSpPr>
          <p:cNvPr id="24" name="Content Placeholder 23"/>
          <p:cNvSpPr>
            <a:spLocks noGrp="1"/>
          </p:cNvSpPr>
          <p:nvPr>
            <p:ph idx="1"/>
          </p:nvPr>
        </p:nvSpPr>
        <p:spPr>
          <a:xfrm>
            <a:off x="838200" y="1691005"/>
            <a:ext cx="7710805" cy="4403725"/>
          </a:xfrm>
        </p:spPr>
        <p:txBody>
          <a:bodyPr/>
          <a:lstStyle/>
          <a:p>
            <a:r>
              <a:rPr lang="en-GB" altLang="en-US" dirty="0"/>
              <a:t>Human memory is declining over time and physical book, </a:t>
            </a:r>
            <a:r>
              <a:rPr lang="en-GB" altLang="en-US" dirty="0" smtClean="0"/>
              <a:t>encyclopaedias </a:t>
            </a:r>
            <a:r>
              <a:rPr lang="en-GB" altLang="en-US" dirty="0"/>
              <a:t>are the case. </a:t>
            </a:r>
            <a:r>
              <a:rPr lang="en-GB" altLang="en-US" dirty="0" smtClean="0"/>
              <a:t>The current generation does not use physical books as frequently as their ancestors did because there are convenient ways to access a book online. </a:t>
            </a:r>
            <a:r>
              <a:rPr lang="en-GB" altLang="en-US" dirty="0"/>
              <a:t>O</a:t>
            </a:r>
            <a:r>
              <a:rPr lang="en-GB" altLang="en-US" dirty="0" smtClean="0"/>
              <a:t>nce </a:t>
            </a:r>
            <a:r>
              <a:rPr lang="en-GB" altLang="en-US" dirty="0"/>
              <a:t>the physical books were the only information gathering source. </a:t>
            </a:r>
            <a:r>
              <a:rPr lang="en-GB" altLang="en-US" dirty="0" smtClean="0"/>
              <a:t>Google is another good source for knowledge as it has a lot of results for one question while you had to search numerous books in libraries to get an elaborate answer.</a:t>
            </a:r>
            <a:endParaRPr lang="en-GB" altLang="en-US" dirty="0"/>
          </a:p>
        </p:txBody>
      </p:sp>
      <p:pic>
        <p:nvPicPr>
          <p:cNvPr id="25" name="Picture 24"/>
          <p:cNvPicPr>
            <a:picLocks noChangeAspect="1"/>
          </p:cNvPicPr>
          <p:nvPr/>
        </p:nvPicPr>
        <p:blipFill>
          <a:blip r:embed="rId2"/>
          <a:srcRect l="3278" t="1130" r="574" b="1920"/>
          <a:stretch>
            <a:fillRect/>
          </a:stretch>
        </p:blipFill>
        <p:spPr>
          <a:xfrm>
            <a:off x="8989695" y="1838960"/>
            <a:ext cx="2571750" cy="2594610"/>
          </a:xfrm>
          <a:prstGeom prst="rect">
            <a:avLst/>
          </a:prstGeom>
        </p:spPr>
      </p:pic>
    </p:spTree>
  </p:cSld>
  <p:clrMapOvr>
    <a:masterClrMapping/>
  </p:clrMapOvr>
  <p:transition spd="slow">
    <p:split orient="vert" dir="in"/>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RESEARCH</a:t>
            </a:r>
          </a:p>
        </p:txBody>
      </p:sp>
      <p:sp>
        <p:nvSpPr>
          <p:cNvPr id="3" name="Content Placeholder 2"/>
          <p:cNvSpPr>
            <a:spLocks noGrp="1"/>
          </p:cNvSpPr>
          <p:nvPr>
            <p:ph idx="1"/>
          </p:nvPr>
        </p:nvSpPr>
        <p:spPr>
          <a:xfrm>
            <a:off x="838200" y="1825625"/>
            <a:ext cx="11048365" cy="2449830"/>
          </a:xfrm>
        </p:spPr>
        <p:txBody>
          <a:bodyPr/>
          <a:lstStyle/>
          <a:p>
            <a:r>
              <a:rPr lang="en-GB" altLang="en-US" dirty="0" smtClean="0"/>
              <a:t>Scientists </a:t>
            </a:r>
            <a:r>
              <a:rPr lang="en-GB" altLang="en-US" dirty="0"/>
              <a:t>use to spend a lot of time reading and referring </a:t>
            </a:r>
            <a:r>
              <a:rPr lang="en-GB" altLang="en-US" dirty="0" smtClean="0"/>
              <a:t>books </a:t>
            </a:r>
            <a:r>
              <a:rPr lang="en-GB" altLang="en-US" dirty="0"/>
              <a:t>in library to better understand </a:t>
            </a:r>
            <a:r>
              <a:rPr lang="en-GB" altLang="en-US" dirty="0" smtClean="0"/>
              <a:t>their case studies</a:t>
            </a:r>
            <a:r>
              <a:rPr lang="en-GB" altLang="en-US" dirty="0" smtClean="0"/>
              <a:t>. Science requires a lot of notes which are hard to collect </a:t>
            </a:r>
            <a:r>
              <a:rPr lang="en-GB" altLang="en-US" dirty="0" smtClean="0"/>
              <a:t>manually </a:t>
            </a:r>
            <a:r>
              <a:rPr lang="en-GB" altLang="en-US" dirty="0" smtClean="0"/>
              <a:t>but with </a:t>
            </a:r>
            <a:r>
              <a:rPr lang="en-GB" altLang="en-US" dirty="0"/>
              <a:t>I.T. </a:t>
            </a:r>
            <a:r>
              <a:rPr lang="en-GB" altLang="en-US" dirty="0" smtClean="0"/>
              <a:t>now you can save your notes in a lot of ways by highlighting it, bookmarking it, etc. </a:t>
            </a:r>
            <a:r>
              <a:rPr lang="en-GB" altLang="en-US" dirty="0"/>
              <a:t>T</a:t>
            </a:r>
            <a:r>
              <a:rPr lang="en-GB" altLang="en-US" dirty="0" smtClean="0"/>
              <a:t>he </a:t>
            </a:r>
            <a:r>
              <a:rPr lang="en-GB" altLang="en-US" dirty="0" smtClean="0"/>
              <a:t>idea of libraries </a:t>
            </a:r>
            <a:r>
              <a:rPr lang="en-GB" altLang="en-US" dirty="0" smtClean="0"/>
              <a:t>is </a:t>
            </a:r>
            <a:r>
              <a:rPr lang="en-GB" altLang="en-US" dirty="0"/>
              <a:t>somewhat lost since we're all using google to get details.</a:t>
            </a:r>
          </a:p>
        </p:txBody>
      </p:sp>
      <p:pic>
        <p:nvPicPr>
          <p:cNvPr id="4" name="Picture 3"/>
          <p:cNvPicPr>
            <a:picLocks noChangeAspect="1"/>
          </p:cNvPicPr>
          <p:nvPr/>
        </p:nvPicPr>
        <p:blipFill>
          <a:blip r:embed="rId2"/>
          <a:stretch>
            <a:fillRect/>
          </a:stretch>
        </p:blipFill>
        <p:spPr>
          <a:xfrm>
            <a:off x="5700395" y="4410075"/>
            <a:ext cx="6393815" cy="2190115"/>
          </a:xfrm>
          <a:prstGeom prst="rect">
            <a:avLst/>
          </a:prstGeom>
        </p:spPr>
      </p:pic>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9601200" cy="1018540"/>
          </a:xfrm>
        </p:spPr>
        <p:txBody>
          <a:bodyPr/>
          <a:lstStyle/>
          <a:p>
            <a:r>
              <a:rPr lang="en-GB" altLang="en-US"/>
              <a:t>COMMUNICATION</a:t>
            </a:r>
          </a:p>
        </p:txBody>
      </p:sp>
      <p:sp>
        <p:nvSpPr>
          <p:cNvPr id="3" name="Content Placeholder 2"/>
          <p:cNvSpPr>
            <a:spLocks noGrp="1"/>
          </p:cNvSpPr>
          <p:nvPr>
            <p:ph idx="1"/>
          </p:nvPr>
        </p:nvSpPr>
        <p:spPr>
          <a:xfrm>
            <a:off x="652780" y="1383665"/>
            <a:ext cx="10872470" cy="4115435"/>
          </a:xfrm>
        </p:spPr>
        <p:txBody>
          <a:bodyPr/>
          <a:lstStyle/>
          <a:p>
            <a:r>
              <a:rPr lang="en-GB" altLang="en-US" dirty="0"/>
              <a:t>Internet has </a:t>
            </a:r>
            <a:r>
              <a:rPr lang="en-GB" altLang="en-US" dirty="0" smtClean="0"/>
              <a:t>made </a:t>
            </a:r>
            <a:r>
              <a:rPr lang="en-GB" altLang="en-US" dirty="0"/>
              <a:t>worldwide contact </a:t>
            </a:r>
            <a:r>
              <a:rPr lang="en-GB" altLang="en-US" dirty="0" smtClean="0"/>
              <a:t>simple, you can contact someone with a few clicks in a state of emergency. </a:t>
            </a:r>
            <a:r>
              <a:rPr lang="en-GB" altLang="en-US" dirty="0" smtClean="0"/>
              <a:t>It</a:t>
            </a:r>
            <a:r>
              <a:rPr lang="en-GB" altLang="en-US" dirty="0" smtClean="0"/>
              <a:t> </a:t>
            </a:r>
            <a:r>
              <a:rPr lang="en-GB" altLang="en-US" dirty="0"/>
              <a:t>is also much easier to get details about one of your loved ones seated at another planet comer. </a:t>
            </a:r>
            <a:r>
              <a:rPr lang="en-GB" altLang="en-US" dirty="0" smtClean="0"/>
              <a:t>You don’t have to write letters or pay extra for quick delivery of your messages through post.</a:t>
            </a:r>
          </a:p>
          <a:p>
            <a:r>
              <a:rPr lang="en-GB" altLang="en-US" dirty="0" smtClean="0"/>
              <a:t>Face-to-face communication has lessened due to the wide use of I.T. </a:t>
            </a:r>
            <a:r>
              <a:rPr lang="en-GB" altLang="en-US" dirty="0"/>
              <a:t>W</a:t>
            </a:r>
            <a:r>
              <a:rPr lang="en-GB" altLang="en-US" dirty="0" smtClean="0"/>
              <a:t>e started </a:t>
            </a:r>
            <a:r>
              <a:rPr lang="en-GB" altLang="en-US" dirty="0"/>
              <a:t>working differently and tend to </a:t>
            </a:r>
            <a:r>
              <a:rPr lang="en-GB" altLang="en-US" dirty="0" smtClean="0"/>
              <a:t>find comfort communicating through a screen. You can easily get to know a person completely without talking to them by checking out their social profiles. </a:t>
            </a:r>
            <a:r>
              <a:rPr lang="en-GB" altLang="en-US" dirty="0"/>
              <a:t>W</a:t>
            </a:r>
            <a:r>
              <a:rPr lang="en-GB" altLang="en-US" dirty="0" smtClean="0"/>
              <a:t>e </a:t>
            </a:r>
            <a:r>
              <a:rPr lang="en-GB" altLang="en-US" dirty="0"/>
              <a:t>prefer </a:t>
            </a:r>
            <a:r>
              <a:rPr lang="en-GB" altLang="en-US" dirty="0" smtClean="0"/>
              <a:t>vi</a:t>
            </a:r>
            <a:r>
              <a:rPr lang="en-GB" altLang="en-US" dirty="0" smtClean="0"/>
              <a:t>deo </a:t>
            </a:r>
            <a:r>
              <a:rPr lang="en-GB" altLang="en-US" dirty="0"/>
              <a:t>chat, teleconferencing and other online communication methods.</a:t>
            </a:r>
          </a:p>
        </p:txBody>
      </p:sp>
      <p:pic>
        <p:nvPicPr>
          <p:cNvPr id="4" name="Picture 3"/>
          <p:cNvPicPr>
            <a:picLocks noChangeAspect="1"/>
          </p:cNvPicPr>
          <p:nvPr/>
        </p:nvPicPr>
        <p:blipFill>
          <a:blip r:embed="rId2"/>
          <a:stretch>
            <a:fillRect/>
          </a:stretch>
        </p:blipFill>
        <p:spPr>
          <a:xfrm>
            <a:off x="7642225" y="5605145"/>
            <a:ext cx="4401820" cy="1164590"/>
          </a:xfrm>
          <a:prstGeom prst="rect">
            <a:avLst/>
          </a:prstGeom>
        </p:spPr>
      </p:pic>
    </p:spTree>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TRAVEL</a:t>
            </a:r>
          </a:p>
        </p:txBody>
      </p:sp>
      <p:sp>
        <p:nvSpPr>
          <p:cNvPr id="17" name="Content Placeholder 16"/>
          <p:cNvSpPr>
            <a:spLocks noGrp="1"/>
          </p:cNvSpPr>
          <p:nvPr>
            <p:ph idx="1"/>
          </p:nvPr>
        </p:nvSpPr>
        <p:spPr>
          <a:xfrm>
            <a:off x="838200" y="1825625"/>
            <a:ext cx="11073130" cy="4481195"/>
          </a:xfrm>
        </p:spPr>
        <p:txBody>
          <a:bodyPr/>
          <a:lstStyle/>
          <a:p>
            <a:r>
              <a:rPr lang="en-GB" altLang="en-US" dirty="0" smtClean="0"/>
              <a:t>Travel has been through a drastic difference too. You can plan a whole trip sitting at hom</a:t>
            </a:r>
            <a:r>
              <a:rPr lang="en-GB" altLang="en-US" dirty="0" smtClean="0"/>
              <a:t>e and enjoy your vacation without any mismanagement. You can book flights, hotels, restaurants in another country through your phone or laptop. Tour guides have been replaced by GPS. I.T. has introduced a world of certainty and convenience.</a:t>
            </a:r>
            <a:endParaRPr lang="en-GB" altLang="en-US" dirty="0"/>
          </a:p>
        </p:txBody>
      </p:sp>
      <p:pic>
        <p:nvPicPr>
          <p:cNvPr id="34" name="Picture 33"/>
          <p:cNvPicPr>
            <a:picLocks noChangeAspect="1"/>
          </p:cNvPicPr>
          <p:nvPr/>
        </p:nvPicPr>
        <p:blipFill>
          <a:blip r:embed="rId2"/>
          <a:stretch>
            <a:fillRect/>
          </a:stretch>
        </p:blipFill>
        <p:spPr>
          <a:xfrm>
            <a:off x="5910580" y="4807585"/>
            <a:ext cx="6000750" cy="1905635"/>
          </a:xfrm>
          <a:prstGeom prst="rect">
            <a:avLst/>
          </a:prstGeom>
        </p:spPr>
      </p:pic>
    </p:spTree>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ENTERTAINMENT</a:t>
            </a:r>
          </a:p>
        </p:txBody>
      </p:sp>
      <p:sp>
        <p:nvSpPr>
          <p:cNvPr id="9" name="Content Placeholder 8"/>
          <p:cNvSpPr>
            <a:spLocks noGrp="1"/>
          </p:cNvSpPr>
          <p:nvPr>
            <p:ph idx="1"/>
          </p:nvPr>
        </p:nvSpPr>
        <p:spPr>
          <a:xfrm>
            <a:off x="838200" y="1825625"/>
            <a:ext cx="7543800" cy="4028440"/>
          </a:xfrm>
        </p:spPr>
        <p:txBody>
          <a:bodyPr/>
          <a:lstStyle/>
          <a:p>
            <a:r>
              <a:rPr lang="en-GB" altLang="en-US" dirty="0" smtClean="0"/>
              <a:t>Entertainment has been updated too, gone are the times when you had televisions, radios and consoles for entertainment. Now, you have all of it on your devices. Netflix has saved the day as you no longer have to pay for cable or wait in lines in a cinema. Mobile gaming has become a big industry due to its wide use among children. Internet has all kinds of entertainment for people to </a:t>
            </a:r>
            <a:r>
              <a:rPr lang="en-GB" altLang="en-US" dirty="0" smtClean="0"/>
              <a:t>pick from.</a:t>
            </a:r>
            <a:endParaRPr lang="en-GB" altLang="en-US" dirty="0"/>
          </a:p>
        </p:txBody>
      </p:sp>
      <p:pic>
        <p:nvPicPr>
          <p:cNvPr id="14" name="Picture 13"/>
          <p:cNvPicPr>
            <a:picLocks noChangeAspect="1"/>
          </p:cNvPicPr>
          <p:nvPr/>
        </p:nvPicPr>
        <p:blipFill>
          <a:blip r:embed="rId2"/>
          <a:srcRect l="1667" t="-377" r="39286"/>
          <a:stretch>
            <a:fillRect/>
          </a:stretch>
        </p:blipFill>
        <p:spPr>
          <a:xfrm>
            <a:off x="8591550" y="1825625"/>
            <a:ext cx="3281045" cy="3520440"/>
          </a:xfrm>
          <a:prstGeom prst="rect">
            <a:avLst/>
          </a:prstGeom>
        </p:spPr>
      </p:pic>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FINANCIAL SERVICES</a:t>
            </a:r>
          </a:p>
        </p:txBody>
      </p:sp>
      <p:sp>
        <p:nvSpPr>
          <p:cNvPr id="3" name="Content Placeholder 2"/>
          <p:cNvSpPr>
            <a:spLocks noGrp="1"/>
          </p:cNvSpPr>
          <p:nvPr>
            <p:ph idx="1"/>
          </p:nvPr>
        </p:nvSpPr>
        <p:spPr>
          <a:xfrm>
            <a:off x="838200" y="1825625"/>
            <a:ext cx="10515600" cy="2601595"/>
          </a:xfrm>
        </p:spPr>
        <p:txBody>
          <a:bodyPr/>
          <a:lstStyle/>
          <a:p>
            <a:r>
              <a:rPr lang="en-GB" altLang="en-US" dirty="0" smtClean="0"/>
              <a:t>The internet has made financial transactions easier too. People have reduced the amount of money they used to carry. Bills are being paid online instead of designated offices. Trade is also being done through mobiles and laptops. Everything is transitioning to being online.</a:t>
            </a:r>
            <a:endParaRPr lang="en-GB" altLang="en-US" dirty="0"/>
          </a:p>
        </p:txBody>
      </p:sp>
      <p:pic>
        <p:nvPicPr>
          <p:cNvPr id="4" name="Picture 3"/>
          <p:cNvPicPr>
            <a:picLocks noChangeAspect="1"/>
          </p:cNvPicPr>
          <p:nvPr/>
        </p:nvPicPr>
        <p:blipFill>
          <a:blip r:embed="rId2"/>
          <a:stretch>
            <a:fillRect/>
          </a:stretch>
        </p:blipFill>
        <p:spPr>
          <a:xfrm>
            <a:off x="4639310" y="4598670"/>
            <a:ext cx="7334250" cy="2115185"/>
          </a:xfrm>
          <a:prstGeom prst="rect">
            <a:avLst/>
          </a:prstGeom>
        </p:spPr>
      </p:pic>
    </p:spTree>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HEALTHCARE</a:t>
            </a:r>
          </a:p>
        </p:txBody>
      </p:sp>
      <p:sp>
        <p:nvSpPr>
          <p:cNvPr id="3" name="Content Placeholder 2"/>
          <p:cNvSpPr>
            <a:spLocks noGrp="1"/>
          </p:cNvSpPr>
          <p:nvPr>
            <p:ph idx="1"/>
          </p:nvPr>
        </p:nvSpPr>
        <p:spPr>
          <a:xfrm>
            <a:off x="838200" y="1825625"/>
            <a:ext cx="6953250" cy="3857625"/>
          </a:xfrm>
        </p:spPr>
        <p:txBody>
          <a:bodyPr/>
          <a:lstStyle/>
          <a:p>
            <a:r>
              <a:rPr lang="en-GB" altLang="en-US" dirty="0"/>
              <a:t>I.T. has made each a doctor of his own. just enter the sign and learn </a:t>
            </a:r>
            <a:r>
              <a:rPr lang="en-GB" altLang="en-US" dirty="0" smtClean="0"/>
              <a:t>the illness </a:t>
            </a:r>
            <a:r>
              <a:rPr lang="en-GB" altLang="en-US" dirty="0"/>
              <a:t>even more about </a:t>
            </a:r>
            <a:r>
              <a:rPr lang="en-GB" altLang="en-US" dirty="0" smtClean="0"/>
              <a:t>administering </a:t>
            </a:r>
            <a:r>
              <a:rPr lang="en-GB" altLang="en-US" dirty="0"/>
              <a:t>your own medication. </a:t>
            </a:r>
            <a:r>
              <a:rPr lang="en-GB" altLang="en-US" dirty="0" smtClean="0"/>
              <a:t>There is a sea of knowledge online but it can be misleading often so we should make sure we don’t believe everything we read.</a:t>
            </a:r>
            <a:endParaRPr lang="en-GB" altLang="en-US" dirty="0"/>
          </a:p>
        </p:txBody>
      </p:sp>
      <p:pic>
        <p:nvPicPr>
          <p:cNvPr id="4" name="Picture 3"/>
          <p:cNvPicPr>
            <a:picLocks noChangeAspect="1"/>
          </p:cNvPicPr>
          <p:nvPr/>
        </p:nvPicPr>
        <p:blipFill>
          <a:blip r:embed="rId2"/>
          <a:stretch>
            <a:fillRect/>
          </a:stretch>
        </p:blipFill>
        <p:spPr>
          <a:xfrm>
            <a:off x="8001000" y="1691005"/>
            <a:ext cx="3810000" cy="3656965"/>
          </a:xfrm>
          <a:prstGeom prst="rect">
            <a:avLst/>
          </a:prstGeom>
        </p:spPr>
      </p:pic>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MARKETING</a:t>
            </a:r>
          </a:p>
        </p:txBody>
      </p:sp>
      <p:sp>
        <p:nvSpPr>
          <p:cNvPr id="3" name="Content Placeholder 2"/>
          <p:cNvSpPr>
            <a:spLocks noGrp="1"/>
          </p:cNvSpPr>
          <p:nvPr>
            <p:ph idx="1"/>
          </p:nvPr>
        </p:nvSpPr>
        <p:spPr>
          <a:xfrm>
            <a:off x="838200" y="1825625"/>
            <a:ext cx="10723880" cy="2017395"/>
          </a:xfrm>
        </p:spPr>
        <p:txBody>
          <a:bodyPr/>
          <a:lstStyle/>
          <a:p>
            <a:r>
              <a:rPr lang="en-GB" altLang="en-US" dirty="0"/>
              <a:t>The way it is communication has a great market effect. web marketing </a:t>
            </a:r>
            <a:r>
              <a:rPr lang="en-GB" altLang="en-US" dirty="0" smtClean="0"/>
              <a:t>strategies </a:t>
            </a:r>
            <a:r>
              <a:rPr lang="en-GB" altLang="en-US" dirty="0"/>
              <a:t>are </a:t>
            </a:r>
            <a:r>
              <a:rPr lang="en-GB" altLang="en-US" dirty="0" smtClean="0"/>
              <a:t>evolving. Stores online are raking in customers and becoming successful as people prefer not going to the store, </a:t>
            </a:r>
            <a:r>
              <a:rPr lang="en-GB" altLang="en-US" dirty="0"/>
              <a:t>for example amazon, </a:t>
            </a:r>
            <a:r>
              <a:rPr lang="en-GB" altLang="en-US" dirty="0" err="1"/>
              <a:t>souq</a:t>
            </a:r>
            <a:r>
              <a:rPr lang="en-GB" altLang="en-US" dirty="0"/>
              <a:t> and </a:t>
            </a:r>
            <a:r>
              <a:rPr lang="en-GB" altLang="en-US" dirty="0" err="1"/>
              <a:t>dubizzle</a:t>
            </a:r>
            <a:r>
              <a:rPr lang="en-GB" altLang="en-US" dirty="0"/>
              <a:t> companies attract customers through content and give them a fun and personalized experience.</a:t>
            </a:r>
          </a:p>
          <a:p>
            <a:pPr marL="0" indent="0">
              <a:buNone/>
            </a:pPr>
            <a:endParaRPr lang="en-GB" altLang="en-US" dirty="0"/>
          </a:p>
        </p:txBody>
      </p:sp>
      <p:pic>
        <p:nvPicPr>
          <p:cNvPr id="4" name="Picture 3"/>
          <p:cNvPicPr>
            <a:picLocks noChangeAspect="1"/>
          </p:cNvPicPr>
          <p:nvPr/>
        </p:nvPicPr>
        <p:blipFill>
          <a:blip r:embed="rId2"/>
          <a:stretch>
            <a:fillRect/>
          </a:stretch>
        </p:blipFill>
        <p:spPr>
          <a:xfrm>
            <a:off x="6976745" y="3978275"/>
            <a:ext cx="4977130" cy="2686685"/>
          </a:xfrm>
          <a:prstGeom prst="rect">
            <a:avLst/>
          </a:prstGeom>
        </p:spPr>
      </p:pic>
    </p:spTree>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EMLOYMENT</a:t>
            </a:r>
          </a:p>
        </p:txBody>
      </p:sp>
      <p:sp>
        <p:nvSpPr>
          <p:cNvPr id="3" name="Content Placeholder 2"/>
          <p:cNvSpPr>
            <a:spLocks noGrp="1"/>
          </p:cNvSpPr>
          <p:nvPr>
            <p:ph idx="1"/>
          </p:nvPr>
        </p:nvSpPr>
        <p:spPr>
          <a:xfrm>
            <a:off x="449580" y="1591945"/>
            <a:ext cx="10593705" cy="2387600"/>
          </a:xfrm>
        </p:spPr>
        <p:txBody>
          <a:bodyPr/>
          <a:lstStyle/>
          <a:p>
            <a:r>
              <a:rPr lang="en-GB" altLang="en-US" dirty="0"/>
              <a:t>Earlier employee productivity was evaluated by physical presence of eight hours in office. however, today things are </a:t>
            </a:r>
            <a:r>
              <a:rPr lang="en-GB" altLang="en-US" dirty="0" smtClean="0"/>
              <a:t>different </a:t>
            </a:r>
            <a:r>
              <a:rPr lang="en-GB" altLang="en-US" dirty="0"/>
              <a:t>with help of I.T. </a:t>
            </a:r>
            <a:r>
              <a:rPr lang="en-GB" altLang="en-US" dirty="0" smtClean="0"/>
              <a:t>Communication between staf</a:t>
            </a:r>
            <a:r>
              <a:rPr lang="en-GB" altLang="en-US" dirty="0" smtClean="0"/>
              <a:t>f has been made easy, offices develop a personalized software to make their staff’s work convenient. Employees can access their work from anywhere which has made it convenient for people to continue their work even when they have to take a break due to an emergency.</a:t>
            </a:r>
            <a:endParaRPr lang="en-GB" altLang="en-US" dirty="0"/>
          </a:p>
        </p:txBody>
      </p:sp>
      <p:pic>
        <p:nvPicPr>
          <p:cNvPr id="4" name="Picture 3"/>
          <p:cNvPicPr>
            <a:picLocks noChangeAspect="1"/>
          </p:cNvPicPr>
          <p:nvPr/>
        </p:nvPicPr>
        <p:blipFill>
          <a:blip r:embed="rId2"/>
          <a:stretch>
            <a:fillRect/>
          </a:stretch>
        </p:blipFill>
        <p:spPr>
          <a:xfrm>
            <a:off x="7368540" y="4271645"/>
            <a:ext cx="4556760" cy="2472055"/>
          </a:xfrm>
          <a:prstGeom prst="rect">
            <a:avLst/>
          </a:prstGeom>
        </p:spPr>
      </p:pic>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图片 2"/>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12700"/>
            <a:ext cx="12192000" cy="6858000"/>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任意多边形 8"/>
          <p:cNvSpPr/>
          <p:nvPr/>
        </p:nvSpPr>
        <p:spPr>
          <a:xfrm>
            <a:off x="2641600" y="1690688"/>
            <a:ext cx="6908800" cy="3589338"/>
          </a:xfrm>
          <a:custGeom>
            <a:avLst/>
            <a:gdLst>
              <a:gd name="connsiteX0" fmla="*/ 1621750 w 7187183"/>
              <a:gd name="connsiteY0" fmla="*/ 0 h 3419856"/>
              <a:gd name="connsiteX1" fmla="*/ 7187183 w 7187183"/>
              <a:gd name="connsiteY1" fmla="*/ 0 h 3419856"/>
              <a:gd name="connsiteX2" fmla="*/ 7187183 w 7187183"/>
              <a:gd name="connsiteY2" fmla="*/ 2284681 h 3419856"/>
              <a:gd name="connsiteX3" fmla="*/ 6168495 w 7187183"/>
              <a:gd name="connsiteY3" fmla="*/ 3419856 h 3419856"/>
              <a:gd name="connsiteX4" fmla="*/ 0 w 7187183"/>
              <a:gd name="connsiteY4" fmla="*/ 3419856 h 3419856"/>
              <a:gd name="connsiteX5" fmla="*/ 0 w 7187183"/>
              <a:gd name="connsiteY5" fmla="*/ 1807198 h 341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87183" h="3419856">
                <a:moveTo>
                  <a:pt x="1621750" y="0"/>
                </a:moveTo>
                <a:lnTo>
                  <a:pt x="7187183" y="0"/>
                </a:lnTo>
                <a:lnTo>
                  <a:pt x="7187183" y="2284681"/>
                </a:lnTo>
                <a:lnTo>
                  <a:pt x="6168495" y="3419856"/>
                </a:lnTo>
                <a:lnTo>
                  <a:pt x="0" y="3419856"/>
                </a:lnTo>
                <a:lnTo>
                  <a:pt x="0" y="1807198"/>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直角三角形 11"/>
          <p:cNvSpPr/>
          <p:nvPr/>
        </p:nvSpPr>
        <p:spPr>
          <a:xfrm rot="5400000">
            <a:off x="2493963" y="1577975"/>
            <a:ext cx="1860550" cy="1565275"/>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直角三角形 11"/>
          <p:cNvSpPr/>
          <p:nvPr/>
        </p:nvSpPr>
        <p:spPr>
          <a:xfrm rot="16200000">
            <a:off x="8501063" y="4408488"/>
            <a:ext cx="1139825" cy="958850"/>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7" name="直接连接符 6"/>
          <p:cNvCxnSpPr/>
          <p:nvPr/>
        </p:nvCxnSpPr>
        <p:spPr>
          <a:xfrm>
            <a:off x="5143500" y="2160588"/>
            <a:ext cx="0" cy="4254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143500" y="2919413"/>
            <a:ext cx="0" cy="4254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143500" y="3678238"/>
            <a:ext cx="0" cy="4254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5143500" y="4437063"/>
            <a:ext cx="0" cy="4254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187" name="文本框 40"/>
          <p:cNvSpPr txBox="1"/>
          <p:nvPr/>
        </p:nvSpPr>
        <p:spPr>
          <a:xfrm rot="-2932697">
            <a:off x="2391410" y="1789430"/>
            <a:ext cx="1508760" cy="491490"/>
          </a:xfrm>
          <a:prstGeom prst="rect">
            <a:avLst/>
          </a:prstGeom>
          <a:noFill/>
          <a:ln w="9525">
            <a:noFill/>
          </a:ln>
        </p:spPr>
        <p:txBody>
          <a:bodyPr wrap="square">
            <a:spAutoFit/>
          </a:bodyPr>
          <a:lstStyle/>
          <a:p>
            <a:pPr lvl="0" algn="ctr" fontAlgn="auto">
              <a:lnSpc>
                <a:spcPct val="130000"/>
              </a:lnSpc>
              <a:spcBef>
                <a:spcPts val="0"/>
              </a:spcBef>
              <a:spcAft>
                <a:spcPts val="0"/>
              </a:spcAft>
              <a:defRPr/>
            </a:pPr>
            <a:r>
              <a:rPr lang="en-US" altLang="zh-CN" sz="2000" noProof="0" dirty="0" smtClean="0">
                <a:solidFill>
                  <a:srgbClr val="FFFFFF"/>
                </a:solidFill>
                <a:latin typeface="Trebuchet MS" panose="020B0603020202020204" pitchFamily="34" charset="0"/>
                <a:sym typeface="+mn-ea"/>
              </a:rPr>
              <a:t>CONTENTS</a:t>
            </a:r>
            <a:endParaRPr lang="en-US" altLang="zh-CN" sz="2000" b="1" dirty="0">
              <a:solidFill>
                <a:schemeClr val="bg1"/>
              </a:solidFill>
              <a:latin typeface="Microsoft YaHei" panose="020B0503020204020204" pitchFamily="34" charset="-122"/>
              <a:ea typeface="Microsoft YaHei" panose="020B0503020204020204" pitchFamily="34" charset="-122"/>
            </a:endParaRPr>
          </a:p>
        </p:txBody>
      </p:sp>
      <p:sp>
        <p:nvSpPr>
          <p:cNvPr id="19" name="文本框 20"/>
          <p:cNvSpPr txBox="1"/>
          <p:nvPr/>
        </p:nvSpPr>
        <p:spPr>
          <a:xfrm>
            <a:off x="5308600" y="2143125"/>
            <a:ext cx="3281363" cy="460375"/>
          </a:xfrm>
          <a:prstGeom prst="rect">
            <a:avLst/>
          </a:prstGeom>
          <a:noFill/>
          <a:ln w="9525">
            <a:noFill/>
          </a:ln>
        </p:spPr>
        <p:txBody>
          <a:bodyPr>
            <a:spAutoFit/>
          </a:bodyPr>
          <a:lstStyle/>
          <a:p>
            <a:pPr eaLnBrk="1" hangingPunct="1"/>
            <a:r>
              <a:rPr lang="en-GB" altLang="en-US" sz="1200" b="1" dirty="0">
                <a:solidFill>
                  <a:schemeClr val="bg1"/>
                </a:solidFill>
                <a:latin typeface="+mn-ea"/>
                <a:ea typeface="Microsoft YaHei" panose="020B0503020204020204" pitchFamily="34" charset="-122"/>
                <a:cs typeface="+mn-ea"/>
              </a:rPr>
              <a:t>THE MOST SIGNIFICANT DEVELOPMENT IN IT OVER 50 YEARS</a:t>
            </a:r>
          </a:p>
        </p:txBody>
      </p:sp>
      <p:sp>
        <p:nvSpPr>
          <p:cNvPr id="7176" name="文本框 22"/>
          <p:cNvSpPr txBox="1"/>
          <p:nvPr/>
        </p:nvSpPr>
        <p:spPr>
          <a:xfrm>
            <a:off x="4087813" y="2143125"/>
            <a:ext cx="1182687" cy="460375"/>
          </a:xfrm>
          <a:prstGeom prst="rect">
            <a:avLst/>
          </a:prstGeom>
          <a:noFill/>
          <a:ln w="9525">
            <a:noFill/>
          </a:ln>
        </p:spPr>
        <p:txBody>
          <a:bodyPr>
            <a:spAutoFit/>
          </a:bodyPr>
          <a:lstStyle/>
          <a:p>
            <a:pPr eaLnBrk="1" hangingPunct="1"/>
            <a:r>
              <a:rPr lang="en-GB" altLang="en-US" sz="2400" b="1" dirty="0">
                <a:solidFill>
                  <a:schemeClr val="bg1"/>
                </a:solidFill>
                <a:latin typeface="Microsoft YaHei" panose="020B0503020204020204" pitchFamily="34" charset="-122"/>
                <a:ea typeface="Microsoft YaHei" panose="020B0503020204020204" pitchFamily="34" charset="-122"/>
              </a:rPr>
              <a:t>1.1</a:t>
            </a:r>
          </a:p>
        </p:txBody>
      </p:sp>
      <p:sp>
        <p:nvSpPr>
          <p:cNvPr id="20" name="文本框 28"/>
          <p:cNvSpPr txBox="1"/>
          <p:nvPr/>
        </p:nvSpPr>
        <p:spPr>
          <a:xfrm>
            <a:off x="5308600" y="2901950"/>
            <a:ext cx="3281363" cy="460375"/>
          </a:xfrm>
          <a:prstGeom prst="rect">
            <a:avLst/>
          </a:prstGeom>
          <a:noFill/>
          <a:ln w="9525">
            <a:noFill/>
          </a:ln>
        </p:spPr>
        <p:txBody>
          <a:bodyPr>
            <a:spAutoFit/>
          </a:bodyPr>
          <a:lstStyle/>
          <a:p>
            <a:pPr eaLnBrk="1" hangingPunct="1"/>
            <a:r>
              <a:rPr lang="en-GB" altLang="en-US" sz="1200" b="1" dirty="0">
                <a:solidFill>
                  <a:schemeClr val="bg1"/>
                </a:solidFill>
                <a:latin typeface="+mn-ea"/>
                <a:ea typeface="Microsoft YaHei" panose="020B0503020204020204" pitchFamily="34" charset="-122"/>
                <a:cs typeface="+mn-ea"/>
              </a:rPr>
              <a:t>HOW IT HAS CHANGED SOCIETY IN THIS TIME PERIOD</a:t>
            </a:r>
          </a:p>
        </p:txBody>
      </p:sp>
      <p:sp>
        <p:nvSpPr>
          <p:cNvPr id="7179" name="文本框 29"/>
          <p:cNvSpPr txBox="1"/>
          <p:nvPr/>
        </p:nvSpPr>
        <p:spPr>
          <a:xfrm>
            <a:off x="4087813" y="2901950"/>
            <a:ext cx="1182687" cy="460375"/>
          </a:xfrm>
          <a:prstGeom prst="rect">
            <a:avLst/>
          </a:prstGeom>
          <a:noFill/>
          <a:ln w="9525">
            <a:noFill/>
          </a:ln>
        </p:spPr>
        <p:txBody>
          <a:bodyPr>
            <a:spAutoFit/>
          </a:bodyPr>
          <a:lstStyle/>
          <a:p>
            <a:pPr eaLnBrk="1" hangingPunct="1"/>
            <a:r>
              <a:rPr lang="en-GB" altLang="en-US" sz="2400" b="1" dirty="0">
                <a:solidFill>
                  <a:schemeClr val="bg1"/>
                </a:solidFill>
                <a:latin typeface="Microsoft YaHei" panose="020B0503020204020204" pitchFamily="34" charset="-122"/>
                <a:ea typeface="Microsoft YaHei" panose="020B0503020204020204" pitchFamily="34" charset="-122"/>
              </a:rPr>
              <a:t>1.2</a:t>
            </a:r>
          </a:p>
        </p:txBody>
      </p:sp>
      <p:sp>
        <p:nvSpPr>
          <p:cNvPr id="21" name="文本框 32"/>
          <p:cNvSpPr txBox="1"/>
          <p:nvPr/>
        </p:nvSpPr>
        <p:spPr>
          <a:xfrm>
            <a:off x="5308600" y="3660775"/>
            <a:ext cx="3281363" cy="460375"/>
          </a:xfrm>
          <a:prstGeom prst="rect">
            <a:avLst/>
          </a:prstGeom>
          <a:noFill/>
          <a:ln w="9525">
            <a:noFill/>
          </a:ln>
        </p:spPr>
        <p:txBody>
          <a:bodyPr>
            <a:spAutoFit/>
          </a:bodyPr>
          <a:lstStyle/>
          <a:p>
            <a:pPr eaLnBrk="1" hangingPunct="1"/>
            <a:r>
              <a:rPr lang="en-GB" altLang="en-US" sz="1200" b="1" dirty="0">
                <a:solidFill>
                  <a:schemeClr val="bg1"/>
                </a:solidFill>
                <a:latin typeface="+mn-ea"/>
                <a:ea typeface="Microsoft YaHei" panose="020B0503020204020204" pitchFamily="34" charset="-122"/>
                <a:cs typeface="+mn-ea"/>
              </a:rPr>
              <a:t>HOW IT HAS CHANGED THE WAY PEOPLE WOK IN THIS TIME</a:t>
            </a:r>
          </a:p>
        </p:txBody>
      </p:sp>
      <p:sp>
        <p:nvSpPr>
          <p:cNvPr id="7182" name="文本框 33"/>
          <p:cNvSpPr txBox="1"/>
          <p:nvPr/>
        </p:nvSpPr>
        <p:spPr>
          <a:xfrm>
            <a:off x="4087813" y="3660775"/>
            <a:ext cx="1182687" cy="460375"/>
          </a:xfrm>
          <a:prstGeom prst="rect">
            <a:avLst/>
          </a:prstGeom>
          <a:noFill/>
          <a:ln w="9525">
            <a:noFill/>
          </a:ln>
        </p:spPr>
        <p:txBody>
          <a:bodyPr>
            <a:spAutoFit/>
          </a:bodyPr>
          <a:lstStyle/>
          <a:p>
            <a:pPr eaLnBrk="1" hangingPunct="1"/>
            <a:r>
              <a:rPr lang="en-GB" altLang="en-US" sz="2400" b="1" dirty="0">
                <a:solidFill>
                  <a:schemeClr val="bg1"/>
                </a:solidFill>
                <a:latin typeface="Microsoft YaHei" panose="020B0503020204020204" pitchFamily="34" charset="-122"/>
                <a:ea typeface="Microsoft YaHei" panose="020B0503020204020204" pitchFamily="34" charset="-122"/>
              </a:rPr>
              <a:t>1.3</a:t>
            </a:r>
          </a:p>
        </p:txBody>
      </p:sp>
      <p:sp>
        <p:nvSpPr>
          <p:cNvPr id="22" name="文本框 36"/>
          <p:cNvSpPr txBox="1"/>
          <p:nvPr/>
        </p:nvSpPr>
        <p:spPr>
          <a:xfrm>
            <a:off x="5308600" y="4419600"/>
            <a:ext cx="3281363" cy="460375"/>
          </a:xfrm>
          <a:prstGeom prst="rect">
            <a:avLst/>
          </a:prstGeom>
          <a:noFill/>
          <a:ln w="9525">
            <a:noFill/>
          </a:ln>
        </p:spPr>
        <p:txBody>
          <a:bodyPr>
            <a:spAutoFit/>
          </a:bodyPr>
          <a:lstStyle/>
          <a:p>
            <a:pPr eaLnBrk="1" hangingPunct="1"/>
            <a:r>
              <a:rPr lang="en-GB" altLang="en-US" sz="1200" b="1" dirty="0">
                <a:solidFill>
                  <a:schemeClr val="bg1"/>
                </a:solidFill>
                <a:latin typeface="+mn-ea"/>
                <a:ea typeface="Microsoft YaHei" panose="020B0503020204020204" pitchFamily="34" charset="-122"/>
                <a:cs typeface="+mn-ea"/>
              </a:rPr>
              <a:t>THE IMPACT ON INDIVIDUALS OF LIVING  THE INFORMATION AGE</a:t>
            </a:r>
          </a:p>
        </p:txBody>
      </p:sp>
      <p:sp>
        <p:nvSpPr>
          <p:cNvPr id="23" name="文本框 37"/>
          <p:cNvSpPr txBox="1"/>
          <p:nvPr/>
        </p:nvSpPr>
        <p:spPr>
          <a:xfrm>
            <a:off x="4100513" y="4419600"/>
            <a:ext cx="1182687" cy="460375"/>
          </a:xfrm>
          <a:prstGeom prst="rect">
            <a:avLst/>
          </a:prstGeom>
          <a:noFill/>
          <a:ln w="9525">
            <a:noFill/>
          </a:ln>
        </p:spPr>
        <p:txBody>
          <a:bodyPr>
            <a:spAutoFit/>
          </a:bodyPr>
          <a:lstStyle/>
          <a:p>
            <a:pPr eaLnBrk="1" hangingPunct="1"/>
            <a:r>
              <a:rPr lang="en-GB" altLang="en-US" sz="2400" b="1" dirty="0">
                <a:solidFill>
                  <a:schemeClr val="bg1"/>
                </a:solidFill>
                <a:latin typeface="Microsoft YaHei" panose="020B0503020204020204" pitchFamily="34" charset="-122"/>
                <a:ea typeface="Microsoft YaHei" panose="020B0503020204020204" pitchFamily="34" charset="-122"/>
              </a:rPr>
              <a:t>2.2</a:t>
            </a:r>
          </a:p>
        </p:txBody>
      </p:sp>
    </p:spTree>
  </p:cSld>
  <p:clrMapOvr>
    <a:masterClrMapping/>
  </p:clrMapOvr>
  <p:transition spd="slow">
    <p:wedg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14"/>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39370"/>
            <a:ext cx="12192000" cy="6858000"/>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任意多边形 16"/>
          <p:cNvSpPr/>
          <p:nvPr/>
        </p:nvSpPr>
        <p:spPr>
          <a:xfrm>
            <a:off x="3663950" y="1956118"/>
            <a:ext cx="6772275" cy="1743075"/>
          </a:xfrm>
          <a:custGeom>
            <a:avLst/>
            <a:gdLst>
              <a:gd name="connsiteX0" fmla="*/ 0 w 6772275"/>
              <a:gd name="connsiteY0" fmla="*/ 0 h 1743076"/>
              <a:gd name="connsiteX1" fmla="*/ 6772275 w 6772275"/>
              <a:gd name="connsiteY1" fmla="*/ 0 h 1743076"/>
              <a:gd name="connsiteX2" fmla="*/ 6772275 w 6772275"/>
              <a:gd name="connsiteY2" fmla="*/ 607460 h 1743076"/>
              <a:gd name="connsiteX3" fmla="*/ 5636659 w 6772275"/>
              <a:gd name="connsiteY3" fmla="*/ 1743076 h 1743076"/>
              <a:gd name="connsiteX4" fmla="*/ 0 w 6772275"/>
              <a:gd name="connsiteY4" fmla="*/ 1743076 h 1743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2275" h="1743076">
                <a:moveTo>
                  <a:pt x="0" y="0"/>
                </a:moveTo>
                <a:lnTo>
                  <a:pt x="6772275" y="0"/>
                </a:lnTo>
                <a:lnTo>
                  <a:pt x="6772275" y="607460"/>
                </a:lnTo>
                <a:lnTo>
                  <a:pt x="5636659" y="1743076"/>
                </a:lnTo>
                <a:lnTo>
                  <a:pt x="0" y="1743076"/>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任意多边形 17"/>
          <p:cNvSpPr/>
          <p:nvPr/>
        </p:nvSpPr>
        <p:spPr>
          <a:xfrm>
            <a:off x="9377363" y="2652713"/>
            <a:ext cx="1135063" cy="1136650"/>
          </a:xfrm>
          <a:custGeom>
            <a:avLst/>
            <a:gdLst>
              <a:gd name="connsiteX0" fmla="*/ 1135616 w 1135616"/>
              <a:gd name="connsiteY0" fmla="*/ 0 h 1135616"/>
              <a:gd name="connsiteX1" fmla="*/ 1135616 w 1135616"/>
              <a:gd name="connsiteY1" fmla="*/ 1135616 h 1135616"/>
              <a:gd name="connsiteX2" fmla="*/ 0 w 1135616"/>
              <a:gd name="connsiteY2" fmla="*/ 1135616 h 1135616"/>
            </a:gdLst>
            <a:ahLst/>
            <a:cxnLst>
              <a:cxn ang="0">
                <a:pos x="connsiteX0" y="connsiteY0"/>
              </a:cxn>
              <a:cxn ang="0">
                <a:pos x="connsiteX1" y="connsiteY1"/>
              </a:cxn>
              <a:cxn ang="0">
                <a:pos x="connsiteX2" y="connsiteY2"/>
              </a:cxn>
            </a:cxnLst>
            <a:rect l="l" t="t" r="r" b="b"/>
            <a:pathLst>
              <a:path w="1135616" h="1135616">
                <a:moveTo>
                  <a:pt x="1135616" y="0"/>
                </a:moveTo>
                <a:lnTo>
                  <a:pt x="1135616" y="1135616"/>
                </a:lnTo>
                <a:lnTo>
                  <a:pt x="0" y="1135616"/>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19"/>
          <p:cNvSpPr/>
          <p:nvPr/>
        </p:nvSpPr>
        <p:spPr>
          <a:xfrm>
            <a:off x="1679575" y="1957388"/>
            <a:ext cx="1614488" cy="174307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488" name="文本框 20"/>
          <p:cNvSpPr txBox="1"/>
          <p:nvPr/>
        </p:nvSpPr>
        <p:spPr>
          <a:xfrm>
            <a:off x="1993900" y="2413000"/>
            <a:ext cx="986790" cy="829945"/>
          </a:xfrm>
          <a:prstGeom prst="rect">
            <a:avLst/>
          </a:prstGeom>
          <a:noFill/>
          <a:ln w="9525">
            <a:noFill/>
          </a:ln>
        </p:spPr>
        <p:txBody>
          <a:bodyPr wrap="square">
            <a:spAutoFit/>
          </a:bodyPr>
          <a:lstStyle/>
          <a:p>
            <a:pPr eaLnBrk="1" hangingPunct="1"/>
            <a:r>
              <a:rPr lang="en-GB" altLang="zh-CN" sz="4800" b="1" dirty="0">
                <a:solidFill>
                  <a:schemeClr val="bg1"/>
                </a:solidFill>
                <a:latin typeface="+mj-lt"/>
                <a:ea typeface="Microsoft YaHei" panose="020B0503020204020204" pitchFamily="34" charset="-122"/>
                <a:cs typeface="+mj-lt"/>
              </a:rPr>
              <a:t>1.3</a:t>
            </a:r>
          </a:p>
        </p:txBody>
      </p:sp>
      <p:sp>
        <p:nvSpPr>
          <p:cNvPr id="20489" name="文本框 23"/>
          <p:cNvSpPr txBox="1"/>
          <p:nvPr/>
        </p:nvSpPr>
        <p:spPr>
          <a:xfrm>
            <a:off x="3663950" y="3902075"/>
            <a:ext cx="6129655"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Technology has changed healthcare</a:t>
            </a:r>
          </a:p>
        </p:txBody>
      </p:sp>
      <p:sp>
        <p:nvSpPr>
          <p:cNvPr id="20490" name="文本框 24"/>
          <p:cNvSpPr txBox="1"/>
          <p:nvPr/>
        </p:nvSpPr>
        <p:spPr>
          <a:xfrm>
            <a:off x="3673475" y="4300855"/>
            <a:ext cx="6839585"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Technology have changed the automotive industry</a:t>
            </a:r>
          </a:p>
        </p:txBody>
      </p:sp>
      <p:sp>
        <p:nvSpPr>
          <p:cNvPr id="20491" name="文本框 25"/>
          <p:cNvSpPr txBox="1"/>
          <p:nvPr/>
        </p:nvSpPr>
        <p:spPr>
          <a:xfrm>
            <a:off x="3663950" y="4699635"/>
            <a:ext cx="6331585"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How technology has changed banking industry</a:t>
            </a:r>
          </a:p>
        </p:txBody>
      </p:sp>
      <p:sp>
        <p:nvSpPr>
          <p:cNvPr id="3" name="文本框 18"/>
          <p:cNvSpPr txBox="1"/>
          <p:nvPr/>
        </p:nvSpPr>
        <p:spPr>
          <a:xfrm>
            <a:off x="3935413" y="2475865"/>
            <a:ext cx="5857875" cy="706755"/>
          </a:xfrm>
          <a:prstGeom prst="rect">
            <a:avLst/>
          </a:prstGeom>
          <a:noFill/>
          <a:ln w="9525">
            <a:noFill/>
          </a:ln>
        </p:spPr>
        <p:txBody>
          <a:bodyPr>
            <a:spAutoFit/>
          </a:bodyPr>
          <a:lstStyle/>
          <a:p>
            <a:pPr eaLnBrk="1" hangingPunct="1"/>
            <a:r>
              <a:rPr lang="en-GB" altLang="zh-CN" sz="2000" b="1" dirty="0">
                <a:solidFill>
                  <a:schemeClr val="bg1"/>
                </a:solidFill>
                <a:latin typeface="+mj-ea"/>
                <a:ea typeface="+mn-ea"/>
                <a:cs typeface="+mj-ea"/>
              </a:rPr>
              <a:t>HOW IT HAS CHANGED THE WAY PEOPLE WORK IN THE LAST 50 YEARS.</a:t>
            </a:r>
          </a:p>
        </p:txBody>
      </p:sp>
    </p:spTree>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TECHNOLOGY HAS CHANGED HEALTHCARE</a:t>
            </a:r>
          </a:p>
        </p:txBody>
      </p:sp>
      <p:sp>
        <p:nvSpPr>
          <p:cNvPr id="3" name="Content Placeholder 2"/>
          <p:cNvSpPr>
            <a:spLocks noGrp="1"/>
          </p:cNvSpPr>
          <p:nvPr>
            <p:ph idx="1"/>
          </p:nvPr>
        </p:nvSpPr>
        <p:spPr/>
        <p:txBody>
          <a:bodyPr/>
          <a:lstStyle/>
          <a:p>
            <a:r>
              <a:rPr lang="en-GB" altLang="en-US"/>
              <a:t>A number of industry analysts have observed that increased accessibility of treatment is one of the most tangible ways that technology has changed healthcare.</a:t>
            </a:r>
          </a:p>
          <a:p>
            <a:r>
              <a:rPr lang="en-GB" altLang="en-US"/>
              <a:t>Health IT opens up many more avenues of exploration and research, which allows expert to make healthcare more driven and effectve than it has ever been.</a:t>
            </a:r>
          </a:p>
        </p:txBody>
      </p:sp>
      <p:pic>
        <p:nvPicPr>
          <p:cNvPr id="4" name="Picture 3"/>
          <p:cNvPicPr>
            <a:picLocks noChangeAspect="1"/>
          </p:cNvPicPr>
          <p:nvPr/>
        </p:nvPicPr>
        <p:blipFill>
          <a:blip r:embed="rId2"/>
          <a:stretch>
            <a:fillRect/>
          </a:stretch>
        </p:blipFill>
        <p:spPr>
          <a:xfrm>
            <a:off x="7370445" y="4552315"/>
            <a:ext cx="3983355" cy="2109470"/>
          </a:xfrm>
          <a:prstGeom prst="rect">
            <a:avLst/>
          </a:prstGeom>
        </p:spPr>
      </p:pic>
    </p:spTree>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TECHNOLOGIES HAVE CHANGED THE AUTOMOTIVE INDUSTRY</a:t>
            </a:r>
          </a:p>
        </p:txBody>
      </p:sp>
      <p:sp>
        <p:nvSpPr>
          <p:cNvPr id="3" name="Content Placeholder 2"/>
          <p:cNvSpPr>
            <a:spLocks noGrp="1"/>
          </p:cNvSpPr>
          <p:nvPr>
            <p:ph idx="1"/>
          </p:nvPr>
        </p:nvSpPr>
        <p:spPr>
          <a:xfrm>
            <a:off x="838200" y="1825625"/>
            <a:ext cx="6530340" cy="4930775"/>
          </a:xfrm>
        </p:spPr>
        <p:txBody>
          <a:bodyPr/>
          <a:lstStyle/>
          <a:p>
            <a:r>
              <a:rPr lang="en-GB" altLang="en-US"/>
              <a:t>Technology has already redefined how vehicles use fuel as the driving force of the future, with elector, electric and solar energy systems in automobiles starting to displace the internal combustion engine and gasoline-fed engines.</a:t>
            </a:r>
          </a:p>
          <a:p>
            <a:r>
              <a:rPr lang="en-GB" altLang="en-US"/>
              <a:t>However, the growth of autonomous technologies and on going computers have simultaneously started to increase user interactivity whist decreasing the need for direst driving control.</a:t>
            </a:r>
          </a:p>
        </p:txBody>
      </p:sp>
      <p:pic>
        <p:nvPicPr>
          <p:cNvPr id="4" name="Picture 3"/>
          <p:cNvPicPr>
            <a:picLocks noChangeAspect="1"/>
          </p:cNvPicPr>
          <p:nvPr/>
        </p:nvPicPr>
        <p:blipFill>
          <a:blip r:embed="rId2"/>
          <a:stretch>
            <a:fillRect/>
          </a:stretch>
        </p:blipFill>
        <p:spPr>
          <a:xfrm>
            <a:off x="7565390" y="2009140"/>
            <a:ext cx="4278630" cy="3150870"/>
          </a:xfrm>
          <a:prstGeom prst="rect">
            <a:avLst/>
          </a:prstGeom>
        </p:spPr>
      </p:pic>
    </p:spTree>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9988550" cy="1194435"/>
          </a:xfrm>
        </p:spPr>
        <p:txBody>
          <a:bodyPr/>
          <a:lstStyle/>
          <a:p>
            <a:r>
              <a:rPr lang="en-GB" altLang="en-US"/>
              <a:t>HOW TECHNOLOGY HAS CHANGED BANKING INDUSTRY</a:t>
            </a:r>
          </a:p>
        </p:txBody>
      </p:sp>
      <p:sp>
        <p:nvSpPr>
          <p:cNvPr id="3" name="Content Placeholder 2"/>
          <p:cNvSpPr>
            <a:spLocks noGrp="1"/>
          </p:cNvSpPr>
          <p:nvPr>
            <p:ph idx="1"/>
          </p:nvPr>
        </p:nvSpPr>
        <p:spPr>
          <a:xfrm>
            <a:off x="838200" y="1825625"/>
            <a:ext cx="11134090" cy="4904740"/>
          </a:xfrm>
        </p:spPr>
        <p:txBody>
          <a:bodyPr/>
          <a:lstStyle/>
          <a:p>
            <a:r>
              <a:rPr lang="en-GB" altLang="en-US"/>
              <a:t>With the computer and electronics equipment facilities several banks have modernized their services. the revolution in technology has made it possible to provide the consumer with easiness and versatility in banking operations. the e-banks which can call as easy as the bank offers their following services:</a:t>
            </a:r>
          </a:p>
          <a:p>
            <a:pPr>
              <a:buFont typeface="Arial" panose="020B0604020202020204" pitchFamily="34" charset="0"/>
              <a:buChar char="•"/>
            </a:pPr>
            <a:r>
              <a:rPr lang="en-GB" altLang="en-US"/>
              <a:t>Credit cards                                                </a:t>
            </a:r>
          </a:p>
          <a:p>
            <a:r>
              <a:rPr lang="en-GB" altLang="en-US"/>
              <a:t>ATM</a:t>
            </a:r>
          </a:p>
          <a:p>
            <a:r>
              <a:rPr lang="en-GB" altLang="en-US"/>
              <a:t>E-Cheques</a:t>
            </a:r>
          </a:p>
          <a:p>
            <a:r>
              <a:rPr lang="en-GB" altLang="en-US"/>
              <a:t>Electronic funds transfer </a:t>
            </a:r>
          </a:p>
          <a:p>
            <a:r>
              <a:rPr lang="en-GB" altLang="en-US"/>
              <a:t>Mobile banking</a:t>
            </a:r>
          </a:p>
        </p:txBody>
      </p:sp>
      <p:pic>
        <p:nvPicPr>
          <p:cNvPr id="4" name="Picture 3"/>
          <p:cNvPicPr>
            <a:picLocks noChangeAspect="1"/>
          </p:cNvPicPr>
          <p:nvPr/>
        </p:nvPicPr>
        <p:blipFill>
          <a:blip r:embed="rId2"/>
          <a:stretch>
            <a:fillRect/>
          </a:stretch>
        </p:blipFill>
        <p:spPr>
          <a:xfrm>
            <a:off x="7586980" y="4113530"/>
            <a:ext cx="3526790" cy="2040890"/>
          </a:xfrm>
          <a:prstGeom prst="rect">
            <a:avLst/>
          </a:prstGeom>
        </p:spPr>
      </p:pic>
    </p:spTree>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altLang="en-US"/>
              <a:t>Internet banking</a:t>
            </a:r>
          </a:p>
          <a:p>
            <a:r>
              <a:rPr lang="en-GB" altLang="en-US"/>
              <a:t>Telephone banking</a:t>
            </a:r>
          </a:p>
          <a:p>
            <a:r>
              <a:rPr lang="en-GB" altLang="en-US"/>
              <a:t>Electronic data interchange </a:t>
            </a:r>
          </a:p>
          <a:p>
            <a:endParaRPr lang="en-GB" altLang="en-US"/>
          </a:p>
        </p:txBody>
      </p:sp>
    </p:spTree>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图片 14"/>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22860"/>
            <a:ext cx="12192000" cy="6858000"/>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任意多边形 16"/>
          <p:cNvSpPr/>
          <p:nvPr/>
        </p:nvSpPr>
        <p:spPr>
          <a:xfrm>
            <a:off x="3663950" y="1957388"/>
            <a:ext cx="6772275" cy="1743075"/>
          </a:xfrm>
          <a:custGeom>
            <a:avLst/>
            <a:gdLst>
              <a:gd name="connsiteX0" fmla="*/ 0 w 6772275"/>
              <a:gd name="connsiteY0" fmla="*/ 0 h 1743076"/>
              <a:gd name="connsiteX1" fmla="*/ 6772275 w 6772275"/>
              <a:gd name="connsiteY1" fmla="*/ 0 h 1743076"/>
              <a:gd name="connsiteX2" fmla="*/ 6772275 w 6772275"/>
              <a:gd name="connsiteY2" fmla="*/ 607460 h 1743076"/>
              <a:gd name="connsiteX3" fmla="*/ 5636659 w 6772275"/>
              <a:gd name="connsiteY3" fmla="*/ 1743076 h 1743076"/>
              <a:gd name="connsiteX4" fmla="*/ 0 w 6772275"/>
              <a:gd name="connsiteY4" fmla="*/ 1743076 h 1743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2275" h="1743076">
                <a:moveTo>
                  <a:pt x="0" y="0"/>
                </a:moveTo>
                <a:lnTo>
                  <a:pt x="6772275" y="0"/>
                </a:lnTo>
                <a:lnTo>
                  <a:pt x="6772275" y="607460"/>
                </a:lnTo>
                <a:lnTo>
                  <a:pt x="5636659" y="1743076"/>
                </a:lnTo>
                <a:lnTo>
                  <a:pt x="0" y="1743076"/>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任意多边形 17"/>
          <p:cNvSpPr/>
          <p:nvPr/>
        </p:nvSpPr>
        <p:spPr>
          <a:xfrm>
            <a:off x="9377363" y="2652713"/>
            <a:ext cx="1135063" cy="1136650"/>
          </a:xfrm>
          <a:custGeom>
            <a:avLst/>
            <a:gdLst>
              <a:gd name="connsiteX0" fmla="*/ 1135616 w 1135616"/>
              <a:gd name="connsiteY0" fmla="*/ 0 h 1135616"/>
              <a:gd name="connsiteX1" fmla="*/ 1135616 w 1135616"/>
              <a:gd name="connsiteY1" fmla="*/ 1135616 h 1135616"/>
              <a:gd name="connsiteX2" fmla="*/ 0 w 1135616"/>
              <a:gd name="connsiteY2" fmla="*/ 1135616 h 1135616"/>
            </a:gdLst>
            <a:ahLst/>
            <a:cxnLst>
              <a:cxn ang="0">
                <a:pos x="connsiteX0" y="connsiteY0"/>
              </a:cxn>
              <a:cxn ang="0">
                <a:pos x="connsiteX1" y="connsiteY1"/>
              </a:cxn>
              <a:cxn ang="0">
                <a:pos x="connsiteX2" y="connsiteY2"/>
              </a:cxn>
            </a:cxnLst>
            <a:rect l="l" t="t" r="r" b="b"/>
            <a:pathLst>
              <a:path w="1135616" h="1135616">
                <a:moveTo>
                  <a:pt x="1135616" y="0"/>
                </a:moveTo>
                <a:lnTo>
                  <a:pt x="1135616" y="1135616"/>
                </a:lnTo>
                <a:lnTo>
                  <a:pt x="0" y="1135616"/>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19"/>
          <p:cNvSpPr/>
          <p:nvPr/>
        </p:nvSpPr>
        <p:spPr>
          <a:xfrm>
            <a:off x="1679575" y="1957388"/>
            <a:ext cx="1614488" cy="174307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632" name="文本框 20"/>
          <p:cNvSpPr txBox="1"/>
          <p:nvPr/>
        </p:nvSpPr>
        <p:spPr>
          <a:xfrm>
            <a:off x="2077085" y="2414270"/>
            <a:ext cx="1092835" cy="829945"/>
          </a:xfrm>
          <a:prstGeom prst="rect">
            <a:avLst/>
          </a:prstGeom>
          <a:noFill/>
          <a:ln w="9525">
            <a:noFill/>
          </a:ln>
        </p:spPr>
        <p:txBody>
          <a:bodyPr wrap="square">
            <a:spAutoFit/>
          </a:bodyPr>
          <a:lstStyle/>
          <a:p>
            <a:pPr eaLnBrk="1" hangingPunct="1"/>
            <a:r>
              <a:rPr lang="en-GB" altLang="zh-CN" sz="4800" b="1" dirty="0">
                <a:solidFill>
                  <a:schemeClr val="bg1"/>
                </a:solidFill>
                <a:latin typeface="+mj-lt"/>
                <a:ea typeface="Microsoft YaHei" panose="020B0503020204020204" pitchFamily="34" charset="-122"/>
                <a:cs typeface="+mj-lt"/>
              </a:rPr>
              <a:t>2.2</a:t>
            </a:r>
          </a:p>
        </p:txBody>
      </p:sp>
      <p:sp>
        <p:nvSpPr>
          <p:cNvPr id="26633" name="文本框 23"/>
          <p:cNvSpPr txBox="1"/>
          <p:nvPr/>
        </p:nvSpPr>
        <p:spPr>
          <a:xfrm>
            <a:off x="3663950" y="3902075"/>
            <a:ext cx="4879975"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The political impact of IT </a:t>
            </a:r>
          </a:p>
        </p:txBody>
      </p:sp>
      <p:sp>
        <p:nvSpPr>
          <p:cNvPr id="26634" name="文本框 24"/>
          <p:cNvSpPr txBox="1"/>
          <p:nvPr/>
        </p:nvSpPr>
        <p:spPr>
          <a:xfrm>
            <a:off x="3665855" y="5007610"/>
            <a:ext cx="3854450"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The Social impact of IT</a:t>
            </a:r>
          </a:p>
        </p:txBody>
      </p:sp>
      <p:sp>
        <p:nvSpPr>
          <p:cNvPr id="26635" name="文本框 25"/>
          <p:cNvSpPr txBox="1"/>
          <p:nvPr/>
        </p:nvSpPr>
        <p:spPr>
          <a:xfrm>
            <a:off x="3663950" y="4500880"/>
            <a:ext cx="4065905"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The economicy impact of IT</a:t>
            </a:r>
          </a:p>
        </p:txBody>
      </p:sp>
      <p:sp>
        <p:nvSpPr>
          <p:cNvPr id="3" name="文本框 18"/>
          <p:cNvSpPr txBox="1"/>
          <p:nvPr/>
        </p:nvSpPr>
        <p:spPr>
          <a:xfrm>
            <a:off x="3935413" y="2371725"/>
            <a:ext cx="5857875" cy="706755"/>
          </a:xfrm>
          <a:prstGeom prst="rect">
            <a:avLst/>
          </a:prstGeom>
          <a:noFill/>
          <a:ln w="9525">
            <a:noFill/>
          </a:ln>
        </p:spPr>
        <p:txBody>
          <a:bodyPr>
            <a:spAutoFit/>
          </a:bodyPr>
          <a:lstStyle/>
          <a:p>
            <a:pPr eaLnBrk="1" hangingPunct="1"/>
            <a:r>
              <a:rPr lang="en-GB" altLang="zh-CN" sz="2000" b="1" dirty="0">
                <a:solidFill>
                  <a:schemeClr val="bg1"/>
                </a:solidFill>
                <a:latin typeface="+mj-ea"/>
                <a:ea typeface="Microsoft YaHei" panose="020B0503020204020204" pitchFamily="34" charset="-122"/>
                <a:cs typeface="+mj-ea"/>
              </a:rPr>
              <a:t>THE IMPACT OF IT AN INDIVIDUALS OF LIVING IN THE INFORMATION AGE</a:t>
            </a:r>
          </a:p>
        </p:txBody>
      </p:sp>
    </p:spTree>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INFORMATION TECHNOLOGY:</a:t>
            </a:r>
          </a:p>
        </p:txBody>
      </p:sp>
      <p:sp>
        <p:nvSpPr>
          <p:cNvPr id="3" name="Content Placeholder 2"/>
          <p:cNvSpPr>
            <a:spLocks noGrp="1"/>
          </p:cNvSpPr>
          <p:nvPr>
            <p:ph idx="1"/>
          </p:nvPr>
        </p:nvSpPr>
        <p:spPr>
          <a:xfrm>
            <a:off x="915035" y="1491615"/>
            <a:ext cx="7743825" cy="5093335"/>
          </a:xfrm>
        </p:spPr>
        <p:txBody>
          <a:bodyPr/>
          <a:lstStyle/>
          <a:p>
            <a:r>
              <a:rPr lang="en-GB" altLang="en-US" dirty="0"/>
              <a:t>Information </a:t>
            </a:r>
            <a:r>
              <a:rPr lang="en-GB" altLang="en-US" dirty="0" smtClean="0"/>
              <a:t>technology</a:t>
            </a:r>
            <a:r>
              <a:rPr lang="en-GB" altLang="en-US" dirty="0"/>
              <a:t>, known by its abbreviation I.T. is </a:t>
            </a:r>
            <a:r>
              <a:rPr lang="en-GB" altLang="en-US" dirty="0" smtClean="0"/>
              <a:t>the study of technology and computing and its use.</a:t>
            </a:r>
          </a:p>
          <a:p>
            <a:r>
              <a:rPr lang="en-GB" altLang="en-US" dirty="0" smtClean="0"/>
              <a:t> Almost all areas of life use I.T. in one or more aspects. It is hard for an individual to keep away from being online as life has become technological worldwide. It is expected for employees to have basic knowledge about computing and technology in every field. It has made life easier and convenient, no doubt but a lot of people believe it has more downsides to it.</a:t>
            </a:r>
            <a:endParaRPr lang="en-GB" altLang="en-US" dirty="0"/>
          </a:p>
        </p:txBody>
      </p:sp>
      <p:pic>
        <p:nvPicPr>
          <p:cNvPr id="4" name="Picture 3"/>
          <p:cNvPicPr>
            <a:picLocks noChangeAspect="1"/>
          </p:cNvPicPr>
          <p:nvPr/>
        </p:nvPicPr>
        <p:blipFill>
          <a:blip r:embed="rId2"/>
          <a:srcRect l="2049" t="-542" r="4670" b="542"/>
          <a:stretch>
            <a:fillRect/>
          </a:stretch>
        </p:blipFill>
        <p:spPr>
          <a:xfrm>
            <a:off x="8814435" y="1491615"/>
            <a:ext cx="3071495" cy="1777365"/>
          </a:xfrm>
          <a:prstGeom prst="rect">
            <a:avLst/>
          </a:prstGeom>
        </p:spPr>
      </p:pic>
    </p:spTree>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1. EFFECTS ON EDUCATION</a:t>
            </a:r>
          </a:p>
        </p:txBody>
      </p:sp>
      <p:sp>
        <p:nvSpPr>
          <p:cNvPr id="3" name="Content Placeholder 2"/>
          <p:cNvSpPr>
            <a:spLocks noGrp="1"/>
          </p:cNvSpPr>
          <p:nvPr>
            <p:ph idx="1"/>
          </p:nvPr>
        </p:nvSpPr>
        <p:spPr/>
        <p:txBody>
          <a:bodyPr/>
          <a:lstStyle/>
          <a:p>
            <a:r>
              <a:rPr lang="en-GB" altLang="en-US" dirty="0"/>
              <a:t>Information technology has improved the efficiency and productivity of the education process. it has improved student well being. developed </a:t>
            </a:r>
            <a:r>
              <a:rPr lang="en-GB" altLang="en-US" dirty="0" smtClean="0"/>
              <a:t>instructions </a:t>
            </a:r>
            <a:r>
              <a:rPr lang="en-GB" altLang="en-US" dirty="0"/>
              <a:t>have encouraged this change, for example replacing books with tablets and laptops. ever step, </a:t>
            </a:r>
            <a:r>
              <a:rPr lang="en-GB" altLang="en-US" dirty="0" smtClean="0"/>
              <a:t>e-learning platforms have made it easier for students to keep up with classes even when they are away. </a:t>
            </a:r>
            <a:r>
              <a:rPr lang="en-GB" altLang="en-US" dirty="0"/>
              <a:t>S</a:t>
            </a:r>
            <a:r>
              <a:rPr lang="en-GB" altLang="en-US" dirty="0" smtClean="0"/>
              <a:t>uch forums </a:t>
            </a:r>
            <a:r>
              <a:rPr lang="en-GB" altLang="en-US" dirty="0"/>
              <a:t>provide </a:t>
            </a:r>
            <a:r>
              <a:rPr lang="en-GB" altLang="en-US" dirty="0" smtClean="0"/>
              <a:t>students </a:t>
            </a:r>
            <a:r>
              <a:rPr lang="en-GB" altLang="en-US" dirty="0"/>
              <a:t>with the opportunity to review the classes at all times with clearer and more concise descriptions, strengthening the educational process and leading to better outcomes for the students at school.</a:t>
            </a:r>
          </a:p>
        </p:txBody>
      </p:sp>
    </p:spTree>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2. EFFECTS ON THE HEALTH SYSTEM</a:t>
            </a:r>
          </a:p>
        </p:txBody>
      </p:sp>
      <p:sp>
        <p:nvSpPr>
          <p:cNvPr id="3" name="Content Placeholder 2"/>
          <p:cNvSpPr>
            <a:spLocks noGrp="1"/>
          </p:cNvSpPr>
          <p:nvPr>
            <p:ph idx="1"/>
          </p:nvPr>
        </p:nvSpPr>
        <p:spPr/>
        <p:txBody>
          <a:bodyPr/>
          <a:lstStyle/>
          <a:p>
            <a:r>
              <a:rPr lang="en-GB" altLang="en-US"/>
              <a:t>Medical devices have seen a fascinating advancement in the field of medicine. they grew more powerful. such devices have been entered by IT an made into digital devices which facilitate their progamming and handling. due to IT industries such as artificial inteligence, the world has seen distance surgeries due to robots, artificial members being artificial legs, hands and even artifical cardio-aortic valves.</a:t>
            </a:r>
          </a:p>
        </p:txBody>
      </p:sp>
    </p:spTree>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470900" cy="854075"/>
          </a:xfrm>
        </p:spPr>
        <p:txBody>
          <a:bodyPr/>
          <a:lstStyle/>
          <a:p>
            <a:r>
              <a:rPr lang="en-GB" altLang="en-US" sz="3600"/>
              <a:t>IMPACTS OF INFORMATION TECHNOLOGIES</a:t>
            </a:r>
          </a:p>
        </p:txBody>
      </p:sp>
      <p:sp>
        <p:nvSpPr>
          <p:cNvPr id="3" name="Content Placeholder 2"/>
          <p:cNvSpPr>
            <a:spLocks noGrp="1"/>
          </p:cNvSpPr>
          <p:nvPr>
            <p:ph idx="1"/>
          </p:nvPr>
        </p:nvSpPr>
        <p:spPr/>
        <p:txBody>
          <a:bodyPr/>
          <a:lstStyle/>
          <a:p>
            <a:r>
              <a:rPr lang="en-GB" altLang="en-US"/>
              <a:t>Technology is the mainstay. information technologies plays a crucial role in the countries political landscape. in electoral campaigns, they have become commonly used to influence public opinion and particularly to include young people in the political life.</a:t>
            </a:r>
          </a:p>
          <a:p>
            <a:r>
              <a:rPr lang="en-GB" altLang="en-US"/>
              <a:t>Politicians use technology in many ways to influence the development of different individuals in their respective worlds where the likes of twitter, Facebook and YouTube are effective means of communication media playforms that can easily raise politicians ratings. in most electoral campaigns technology is a defining factor. politicians are able to acess funds through technology, gain poitical support and spend less on campinging and pushing their candidacy.</a:t>
            </a:r>
          </a:p>
        </p:txBody>
      </p:sp>
      <p:sp>
        <p:nvSpPr>
          <p:cNvPr id="4" name="Title 1"/>
          <p:cNvSpPr>
            <a:spLocks noGrp="1"/>
          </p:cNvSpPr>
          <p:nvPr/>
        </p:nvSpPr>
        <p:spPr>
          <a:xfrm>
            <a:off x="838200" y="1125220"/>
            <a:ext cx="9441180" cy="540385"/>
          </a:xfrm>
          <a:prstGeom prst="rect">
            <a:avLst/>
          </a:prstGeom>
          <a:noFill/>
          <a:ln w="9525">
            <a:noFill/>
          </a:ln>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altLang="en-US"/>
              <a:t>1. THE POLITICAL IMPACT OF I.T</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图片 14"/>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38100"/>
            <a:ext cx="12192000" cy="6858000"/>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任意多边形 16"/>
          <p:cNvSpPr/>
          <p:nvPr/>
        </p:nvSpPr>
        <p:spPr>
          <a:xfrm>
            <a:off x="3663950" y="1957388"/>
            <a:ext cx="6772275" cy="1743075"/>
          </a:xfrm>
          <a:custGeom>
            <a:avLst/>
            <a:gdLst>
              <a:gd name="connsiteX0" fmla="*/ 0 w 6772275"/>
              <a:gd name="connsiteY0" fmla="*/ 0 h 1743076"/>
              <a:gd name="connsiteX1" fmla="*/ 6772275 w 6772275"/>
              <a:gd name="connsiteY1" fmla="*/ 0 h 1743076"/>
              <a:gd name="connsiteX2" fmla="*/ 6772275 w 6772275"/>
              <a:gd name="connsiteY2" fmla="*/ 607460 h 1743076"/>
              <a:gd name="connsiteX3" fmla="*/ 5636659 w 6772275"/>
              <a:gd name="connsiteY3" fmla="*/ 1743076 h 1743076"/>
              <a:gd name="connsiteX4" fmla="*/ 0 w 6772275"/>
              <a:gd name="connsiteY4" fmla="*/ 1743076 h 1743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2275" h="1743076">
                <a:moveTo>
                  <a:pt x="0" y="0"/>
                </a:moveTo>
                <a:lnTo>
                  <a:pt x="6772275" y="0"/>
                </a:lnTo>
                <a:lnTo>
                  <a:pt x="6772275" y="607460"/>
                </a:lnTo>
                <a:lnTo>
                  <a:pt x="5636659" y="1743076"/>
                </a:lnTo>
                <a:lnTo>
                  <a:pt x="0" y="1743076"/>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任意多边形 17"/>
          <p:cNvSpPr/>
          <p:nvPr/>
        </p:nvSpPr>
        <p:spPr>
          <a:xfrm>
            <a:off x="9377363" y="2652713"/>
            <a:ext cx="1135063" cy="1136650"/>
          </a:xfrm>
          <a:custGeom>
            <a:avLst/>
            <a:gdLst>
              <a:gd name="connsiteX0" fmla="*/ 1135616 w 1135616"/>
              <a:gd name="connsiteY0" fmla="*/ 0 h 1135616"/>
              <a:gd name="connsiteX1" fmla="*/ 1135616 w 1135616"/>
              <a:gd name="connsiteY1" fmla="*/ 1135616 h 1135616"/>
              <a:gd name="connsiteX2" fmla="*/ 0 w 1135616"/>
              <a:gd name="connsiteY2" fmla="*/ 1135616 h 1135616"/>
            </a:gdLst>
            <a:ahLst/>
            <a:cxnLst>
              <a:cxn ang="0">
                <a:pos x="connsiteX0" y="connsiteY0"/>
              </a:cxn>
              <a:cxn ang="0">
                <a:pos x="connsiteX1" y="connsiteY1"/>
              </a:cxn>
              <a:cxn ang="0">
                <a:pos x="connsiteX2" y="connsiteY2"/>
              </a:cxn>
            </a:cxnLst>
            <a:rect l="l" t="t" r="r" b="b"/>
            <a:pathLst>
              <a:path w="1135616" h="1135616">
                <a:moveTo>
                  <a:pt x="1135616" y="0"/>
                </a:moveTo>
                <a:lnTo>
                  <a:pt x="1135616" y="1135616"/>
                </a:lnTo>
                <a:lnTo>
                  <a:pt x="0" y="1135616"/>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198" name="文本框 18"/>
          <p:cNvSpPr txBox="1"/>
          <p:nvPr/>
        </p:nvSpPr>
        <p:spPr>
          <a:xfrm>
            <a:off x="3934460" y="2364105"/>
            <a:ext cx="5239385" cy="1537970"/>
          </a:xfrm>
          <a:prstGeom prst="rect">
            <a:avLst/>
          </a:prstGeom>
          <a:noFill/>
          <a:ln w="9525">
            <a:noFill/>
          </a:ln>
        </p:spPr>
        <p:txBody>
          <a:bodyPr wrap="square">
            <a:spAutoFit/>
          </a:bodyPr>
          <a:lstStyle/>
          <a:p>
            <a:pPr eaLnBrk="1" hangingPunct="1"/>
            <a:r>
              <a:rPr lang="en-GB" altLang="en-US" sz="2000" b="1" dirty="0">
                <a:solidFill>
                  <a:schemeClr val="bg1"/>
                </a:solidFill>
                <a:latin typeface="+mn-ea"/>
                <a:ea typeface="Microsoft YaHei" panose="020B0503020204020204" pitchFamily="34" charset="-122"/>
                <a:cs typeface="+mn-ea"/>
                <a:sym typeface="+mn-ea"/>
              </a:rPr>
              <a:t>THE MOST SIGNIFICANT DEVELOPMENT IN IT OVER 50 YEARS</a:t>
            </a:r>
            <a:endParaRPr lang="en-GB" altLang="en-US" sz="5400" b="1" dirty="0">
              <a:solidFill>
                <a:schemeClr val="bg1"/>
              </a:solidFill>
              <a:latin typeface="+mn-ea"/>
              <a:ea typeface="Microsoft YaHei" panose="020B0503020204020204" pitchFamily="34" charset="-122"/>
              <a:cs typeface="+mn-ea"/>
            </a:endParaRPr>
          </a:p>
          <a:p>
            <a:pPr eaLnBrk="1" hangingPunct="1"/>
            <a:endParaRPr lang="zh-CN" altLang="en-US" sz="5400" b="1" dirty="0">
              <a:solidFill>
                <a:schemeClr val="bg1"/>
              </a:solidFill>
              <a:latin typeface="Microsoft YaHei" panose="020B0503020204020204" pitchFamily="34" charset="-122"/>
              <a:ea typeface="Microsoft YaHei" panose="020B0503020204020204" pitchFamily="34" charset="-122"/>
            </a:endParaRPr>
          </a:p>
        </p:txBody>
      </p:sp>
      <p:sp>
        <p:nvSpPr>
          <p:cNvPr id="20" name="矩形 19"/>
          <p:cNvSpPr/>
          <p:nvPr/>
        </p:nvSpPr>
        <p:spPr>
          <a:xfrm>
            <a:off x="1679575" y="1957388"/>
            <a:ext cx="1614488" cy="174307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200" name="文本框 20"/>
          <p:cNvSpPr txBox="1"/>
          <p:nvPr/>
        </p:nvSpPr>
        <p:spPr>
          <a:xfrm>
            <a:off x="1921510" y="2371725"/>
            <a:ext cx="1130935" cy="829945"/>
          </a:xfrm>
          <a:prstGeom prst="rect">
            <a:avLst/>
          </a:prstGeom>
          <a:noFill/>
          <a:ln w="9525">
            <a:noFill/>
          </a:ln>
        </p:spPr>
        <p:txBody>
          <a:bodyPr wrap="square">
            <a:spAutoFit/>
          </a:bodyPr>
          <a:lstStyle/>
          <a:p>
            <a:pPr eaLnBrk="1" hangingPunct="1"/>
            <a:r>
              <a:rPr lang="en-GB" altLang="en-US" sz="4800" b="1" dirty="0">
                <a:solidFill>
                  <a:schemeClr val="bg1"/>
                </a:solidFill>
                <a:latin typeface="+mj-ea"/>
                <a:ea typeface="Microsoft YaHei" panose="020B0503020204020204" pitchFamily="34" charset="-122"/>
                <a:cs typeface="+mj-ea"/>
              </a:rPr>
              <a:t>1.1</a:t>
            </a:r>
          </a:p>
        </p:txBody>
      </p:sp>
      <p:sp>
        <p:nvSpPr>
          <p:cNvPr id="8201" name="文本框 23"/>
          <p:cNvSpPr txBox="1"/>
          <p:nvPr/>
        </p:nvSpPr>
        <p:spPr>
          <a:xfrm>
            <a:off x="3663950" y="3902075"/>
            <a:ext cx="2211388" cy="398780"/>
          </a:xfrm>
          <a:prstGeom prst="rect">
            <a:avLst/>
          </a:prstGeom>
          <a:noFill/>
          <a:ln w="9525">
            <a:noFill/>
          </a:ln>
        </p:spPr>
        <p:txBody>
          <a:bodyPr>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The Internet</a:t>
            </a:r>
          </a:p>
        </p:txBody>
      </p:sp>
      <p:sp>
        <p:nvSpPr>
          <p:cNvPr id="8202" name="文本框 24"/>
          <p:cNvSpPr txBox="1"/>
          <p:nvPr/>
        </p:nvSpPr>
        <p:spPr>
          <a:xfrm>
            <a:off x="6892290" y="3902075"/>
            <a:ext cx="2485390"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Digital Media</a:t>
            </a:r>
          </a:p>
        </p:txBody>
      </p:sp>
      <p:sp>
        <p:nvSpPr>
          <p:cNvPr id="8203" name="文本框 25"/>
          <p:cNvSpPr txBox="1"/>
          <p:nvPr/>
        </p:nvSpPr>
        <p:spPr>
          <a:xfrm>
            <a:off x="3663950" y="4500880"/>
            <a:ext cx="3024505"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Personal Computers</a:t>
            </a:r>
          </a:p>
        </p:txBody>
      </p:sp>
      <p:sp>
        <p:nvSpPr>
          <p:cNvPr id="8204" name="文本框 26"/>
          <p:cNvSpPr txBox="1"/>
          <p:nvPr/>
        </p:nvSpPr>
        <p:spPr>
          <a:xfrm>
            <a:off x="6892290" y="4500880"/>
            <a:ext cx="3170555" cy="1630045"/>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Mobile Phones</a:t>
            </a:r>
          </a:p>
          <a:p>
            <a:pPr marL="342900" indent="-342900" eaLnBrk="1" hangingPunct="1">
              <a:buFont typeface="Arial" panose="020B0604020202020204" pitchFamily="34" charset="0"/>
              <a:buChar char="•"/>
            </a:pPr>
            <a:endParaRPr lang="en-GB" altLang="zh-CN" sz="2000" dirty="0">
              <a:solidFill>
                <a:srgbClr val="000000"/>
              </a:solidFill>
              <a:latin typeface="Microsoft YaHei" panose="020B0503020204020204" pitchFamily="34" charset="-122"/>
              <a:ea typeface="Microsoft YaHei" panose="020B0503020204020204" pitchFamily="34" charset="-122"/>
            </a:endParaRPr>
          </a:p>
          <a:p>
            <a:pPr marL="342900" indent="-342900" eaLnBrk="1" hangingPunct="1">
              <a:buFont typeface="Arial" panose="020B0604020202020204" pitchFamily="34" charset="0"/>
              <a:buChar char="•"/>
            </a:pPr>
            <a:endParaRPr lang="en-GB" altLang="zh-CN" sz="2000" dirty="0">
              <a:solidFill>
                <a:srgbClr val="000000"/>
              </a:solidFill>
              <a:latin typeface="Microsoft YaHei" panose="020B0503020204020204" pitchFamily="34" charset="-122"/>
              <a:ea typeface="Microsoft YaHei" panose="020B0503020204020204" pitchFamily="34" charset="-122"/>
            </a:endParaRPr>
          </a:p>
          <a:p>
            <a:pPr marL="342900" indent="-342900" eaLnBrk="1" hangingPunct="1">
              <a:buFont typeface="Arial" panose="020B0604020202020204" pitchFamily="34" charset="0"/>
              <a:buChar char="•"/>
            </a:pPr>
            <a:endParaRPr lang="en-GB" altLang="zh-CN" sz="2000" dirty="0">
              <a:solidFill>
                <a:srgbClr val="000000"/>
              </a:solidFill>
              <a:latin typeface="Microsoft YaHei" panose="020B0503020204020204" pitchFamily="34" charset="-122"/>
              <a:ea typeface="Microsoft YaHei" panose="020B0503020204020204" pitchFamily="34" charset="-122"/>
            </a:endParaRPr>
          </a:p>
          <a:p>
            <a:pPr marL="342900" indent="-342900" eaLnBrk="1" hangingPunct="1">
              <a:buFont typeface="Arial" panose="020B0604020202020204" pitchFamily="34" charset="0"/>
              <a:buChar char="•"/>
            </a:pPr>
            <a:endParaRPr lang="en-GB" altLang="zh-CN" sz="2000" dirty="0">
              <a:solidFill>
                <a:srgbClr val="000000"/>
              </a:solidFill>
              <a:latin typeface="Microsoft YaHei" panose="020B0503020204020204" pitchFamily="34" charset="-122"/>
              <a:ea typeface="Microsoft YaHei" panose="020B0503020204020204" pitchFamily="34" charset="-122"/>
            </a:endParaRPr>
          </a:p>
        </p:txBody>
      </p:sp>
      <p:sp>
        <p:nvSpPr>
          <p:cNvPr id="3" name="文本框 25"/>
          <p:cNvSpPr txBox="1"/>
          <p:nvPr/>
        </p:nvSpPr>
        <p:spPr>
          <a:xfrm>
            <a:off x="3663950" y="5088890"/>
            <a:ext cx="3024505" cy="706755"/>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Robots and Artificial Intelligence</a:t>
            </a:r>
          </a:p>
        </p:txBody>
      </p:sp>
    </p:spTree>
  </p:cSld>
  <p:clrMapOvr>
    <a:masterClrMapping/>
  </p:clrMapOvr>
  <p:transition spd="slow">
    <p:dissolv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2. THE ECONOMIC IMPACT OF I.T</a:t>
            </a:r>
          </a:p>
        </p:txBody>
      </p:sp>
      <p:sp>
        <p:nvSpPr>
          <p:cNvPr id="3" name="Content Placeholder 2"/>
          <p:cNvSpPr>
            <a:spLocks noGrp="1"/>
          </p:cNvSpPr>
          <p:nvPr>
            <p:ph idx="1"/>
          </p:nvPr>
        </p:nvSpPr>
        <p:spPr/>
        <p:txBody>
          <a:bodyPr/>
          <a:lstStyle/>
          <a:p>
            <a:r>
              <a:rPr lang="en-GB" altLang="en-US"/>
              <a:t>Information technology is an all encompassing transition that affects the nature of many current produts and services, as almost all of them are the mode of production and marketing.</a:t>
            </a:r>
          </a:p>
          <a:p>
            <a:r>
              <a:rPr lang="en-GB" altLang="en-US"/>
              <a:t>The global economy is going through a transition. web, mobile technology, social media and big data patterns, and nowadays, we are experiencing tremendous developments in teleology that are changing both industry and economy. </a:t>
            </a:r>
          </a:p>
        </p:txBody>
      </p:sp>
    </p:spTree>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3. THE SOCIAL IMPACT OF I.T</a:t>
            </a:r>
          </a:p>
        </p:txBody>
      </p:sp>
      <p:sp>
        <p:nvSpPr>
          <p:cNvPr id="3" name="Content Placeholder 2"/>
          <p:cNvSpPr>
            <a:spLocks noGrp="1"/>
          </p:cNvSpPr>
          <p:nvPr>
            <p:ph idx="1"/>
          </p:nvPr>
        </p:nvSpPr>
        <p:spPr/>
        <p:txBody>
          <a:bodyPr/>
          <a:lstStyle/>
          <a:p>
            <a:r>
              <a:rPr lang="en-GB" altLang="en-US"/>
              <a:t>Information technology has changed the way people perceive reality and in some dfintions and measures, it has created quite a disorder.</a:t>
            </a:r>
          </a:p>
          <a:p>
            <a:r>
              <a:rPr lang="en-GB" altLang="en-US"/>
              <a:t>Modern technology has changed our perspective on many concept. it also changed our dealings with many traditions and customs that were once considered sacred and the pillars of society.</a:t>
            </a:r>
          </a:p>
        </p:txBody>
      </p:sp>
    </p:spTree>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图片 2"/>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66040"/>
            <a:ext cx="12192000" cy="6858000"/>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任意多边形 8"/>
          <p:cNvSpPr/>
          <p:nvPr/>
        </p:nvSpPr>
        <p:spPr>
          <a:xfrm>
            <a:off x="2501900" y="1719580"/>
            <a:ext cx="7188200" cy="3419475"/>
          </a:xfrm>
          <a:custGeom>
            <a:avLst/>
            <a:gdLst>
              <a:gd name="connsiteX0" fmla="*/ 1621750 w 7187183"/>
              <a:gd name="connsiteY0" fmla="*/ 0 h 3419856"/>
              <a:gd name="connsiteX1" fmla="*/ 7187183 w 7187183"/>
              <a:gd name="connsiteY1" fmla="*/ 0 h 3419856"/>
              <a:gd name="connsiteX2" fmla="*/ 7187183 w 7187183"/>
              <a:gd name="connsiteY2" fmla="*/ 2284681 h 3419856"/>
              <a:gd name="connsiteX3" fmla="*/ 6168495 w 7187183"/>
              <a:gd name="connsiteY3" fmla="*/ 3419856 h 3419856"/>
              <a:gd name="connsiteX4" fmla="*/ 0 w 7187183"/>
              <a:gd name="connsiteY4" fmla="*/ 3419856 h 3419856"/>
              <a:gd name="connsiteX5" fmla="*/ 0 w 7187183"/>
              <a:gd name="connsiteY5" fmla="*/ 1807198 h 341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87183" h="3419856">
                <a:moveTo>
                  <a:pt x="1621750" y="0"/>
                </a:moveTo>
                <a:lnTo>
                  <a:pt x="7187183" y="0"/>
                </a:lnTo>
                <a:lnTo>
                  <a:pt x="7187183" y="2284681"/>
                </a:lnTo>
                <a:lnTo>
                  <a:pt x="6168495" y="3419856"/>
                </a:lnTo>
                <a:lnTo>
                  <a:pt x="0" y="3419856"/>
                </a:lnTo>
                <a:lnTo>
                  <a:pt x="0" y="1807198"/>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直角三角形 11"/>
          <p:cNvSpPr/>
          <p:nvPr/>
        </p:nvSpPr>
        <p:spPr>
          <a:xfrm rot="5400000">
            <a:off x="2429669" y="1581944"/>
            <a:ext cx="1773238" cy="1628775"/>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直角三角形 11"/>
          <p:cNvSpPr/>
          <p:nvPr/>
        </p:nvSpPr>
        <p:spPr>
          <a:xfrm rot="16200000">
            <a:off x="8648700" y="4306888"/>
            <a:ext cx="1085850" cy="996950"/>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文本框 20"/>
          <p:cNvSpPr txBox="1"/>
          <p:nvPr/>
        </p:nvSpPr>
        <p:spPr>
          <a:xfrm>
            <a:off x="3130550" y="2548890"/>
            <a:ext cx="6363335" cy="1445260"/>
          </a:xfrm>
          <a:prstGeom prst="rect">
            <a:avLst/>
          </a:prstGeom>
          <a:noFill/>
          <a:ln w="9525">
            <a:noFill/>
          </a:ln>
        </p:spPr>
        <p:txBody>
          <a:bodyPr wrap="square">
            <a:spAutoFit/>
          </a:bodyPr>
          <a:lstStyle/>
          <a:p>
            <a:pPr eaLnBrk="1" hangingPunct="1"/>
            <a:r>
              <a:rPr lang="en-US" altLang="zh-CN" sz="8800" b="1" dirty="0">
                <a:solidFill>
                  <a:schemeClr val="bg1"/>
                </a:solidFill>
                <a:latin typeface="Microsoft YaHei" panose="020B0503020204020204" pitchFamily="34" charset="-122"/>
                <a:ea typeface="Microsoft YaHei" panose="020B0503020204020204" pitchFamily="34" charset="-122"/>
              </a:rPr>
              <a:t> </a:t>
            </a:r>
            <a:r>
              <a:rPr lang="en-US" altLang="zh-CN" sz="8800" b="1" dirty="0">
                <a:ln w="22225">
                  <a:solidFill>
                    <a:schemeClr val="accent2"/>
                  </a:solidFill>
                  <a:prstDash val="solid"/>
                </a:ln>
                <a:solidFill>
                  <a:schemeClr val="accent2">
                    <a:lumMod val="40000"/>
                    <a:lumOff val="60000"/>
                  </a:schemeClr>
                </a:solidFill>
                <a:effectLst/>
                <a:latin typeface="Microsoft YaHei" panose="020B0503020204020204" pitchFamily="34" charset="-122"/>
                <a:ea typeface="Microsoft YaHei" panose="020B0503020204020204" pitchFamily="34" charset="-122"/>
              </a:rPr>
              <a:t>THANKS</a:t>
            </a:r>
            <a:r>
              <a:rPr lang="en-GB" altLang="en-US" sz="8800" b="1" dirty="0">
                <a:ln w="22225">
                  <a:solidFill>
                    <a:schemeClr val="accent2"/>
                  </a:solidFill>
                  <a:prstDash val="solid"/>
                </a:ln>
                <a:solidFill>
                  <a:schemeClr val="accent2">
                    <a:lumMod val="40000"/>
                    <a:lumOff val="60000"/>
                  </a:schemeClr>
                </a:solidFill>
                <a:effectLst/>
                <a:latin typeface="Microsoft YaHei" panose="020B0503020204020204" pitchFamily="34" charset="-122"/>
                <a:ea typeface="Microsoft YaHei" panose="020B0503020204020204" pitchFamily="34" charset="-122"/>
              </a:rPr>
              <a:t>!</a:t>
            </a: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THE INTERNET</a:t>
            </a:r>
          </a:p>
        </p:txBody>
      </p:sp>
      <p:sp>
        <p:nvSpPr>
          <p:cNvPr id="3" name="Content Placeholder 2"/>
          <p:cNvSpPr>
            <a:spLocks noGrp="1"/>
          </p:cNvSpPr>
          <p:nvPr>
            <p:ph idx="1"/>
          </p:nvPr>
        </p:nvSpPr>
        <p:spPr>
          <a:xfrm>
            <a:off x="838200" y="1825625"/>
            <a:ext cx="6146800" cy="3972560"/>
          </a:xfrm>
        </p:spPr>
        <p:txBody>
          <a:bodyPr/>
          <a:lstStyle/>
          <a:p>
            <a:r>
              <a:rPr lang="en-GB" altLang="en-US"/>
              <a:t>The world's largest and most unruly libaray, it is a gobal news channel social media, recsearch archive, shopping service and multimedia. the internet has transformed everything we once knew, it has updated our lifestyle in the major ways. </a:t>
            </a:r>
          </a:p>
          <a:p>
            <a:r>
              <a:rPr lang="en-GB" altLang="en-US"/>
              <a:t>In this day and ages without internet it is nearly impossible to go about your daily life.</a:t>
            </a:r>
          </a:p>
        </p:txBody>
      </p:sp>
      <p:pic>
        <p:nvPicPr>
          <p:cNvPr id="4" name="Picture 3"/>
          <p:cNvPicPr>
            <a:picLocks noChangeAspect="1"/>
          </p:cNvPicPr>
          <p:nvPr/>
        </p:nvPicPr>
        <p:blipFill>
          <a:blip r:embed="rId2"/>
          <a:stretch>
            <a:fillRect/>
          </a:stretch>
        </p:blipFill>
        <p:spPr>
          <a:xfrm>
            <a:off x="7273290" y="1825625"/>
            <a:ext cx="4543425" cy="2533650"/>
          </a:xfrm>
          <a:prstGeom prst="rect">
            <a:avLst/>
          </a:prstGeom>
        </p:spPr>
      </p:pic>
    </p:spTree>
  </p:cSld>
  <p:clrMapOvr>
    <a:masterClrMapping/>
  </p:clrMapOvr>
  <p:transition spd="slow">
    <p:wheel spokes="8"/>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DITIGAL MEDIA</a:t>
            </a:r>
          </a:p>
        </p:txBody>
      </p:sp>
      <p:sp>
        <p:nvSpPr>
          <p:cNvPr id="3" name="Content Placeholder 2"/>
          <p:cNvSpPr>
            <a:spLocks noGrp="1"/>
          </p:cNvSpPr>
          <p:nvPr>
            <p:ph idx="1"/>
          </p:nvPr>
        </p:nvSpPr>
        <p:spPr>
          <a:xfrm>
            <a:off x="838200" y="1825625"/>
            <a:ext cx="7014210" cy="4561205"/>
          </a:xfrm>
        </p:spPr>
        <p:txBody>
          <a:bodyPr/>
          <a:lstStyle/>
          <a:p>
            <a:r>
              <a:rPr lang="en-GB" altLang="en-US"/>
              <a:t>Ditigal media has updated our entertainment industry tremendously and help reshape it. nowadays, people can make music, animate, draw comics, make videos, edit pictures and videos all in a click or two. </a:t>
            </a:r>
          </a:p>
          <a:p>
            <a:r>
              <a:rPr lang="en-GB" altLang="en-US"/>
              <a:t>There are so many apps that make it so much easier to erase or edit something apps that makes it so much easier to erase or edit something in a picture or video. </a:t>
            </a:r>
          </a:p>
          <a:p>
            <a:r>
              <a:rPr lang="en-GB" altLang="en-US"/>
              <a:t>The differences are unnecognizable too.</a:t>
            </a:r>
          </a:p>
        </p:txBody>
      </p:sp>
      <p:pic>
        <p:nvPicPr>
          <p:cNvPr id="5" name="Picture 4"/>
          <p:cNvPicPr>
            <a:picLocks noChangeAspect="1"/>
          </p:cNvPicPr>
          <p:nvPr/>
        </p:nvPicPr>
        <p:blipFill>
          <a:blip r:embed="rId2"/>
          <a:srcRect l="34878" t="17" r="-689" b="32667"/>
          <a:stretch>
            <a:fillRect/>
          </a:stretch>
        </p:blipFill>
        <p:spPr>
          <a:xfrm>
            <a:off x="8025765" y="1825625"/>
            <a:ext cx="3761105" cy="2564765"/>
          </a:xfrm>
          <a:prstGeom prst="rect">
            <a:avLst/>
          </a:prstGeom>
        </p:spPr>
      </p:pic>
    </p:spTree>
  </p:cSld>
  <p:clrMapOvr>
    <a:masterClrMapping/>
  </p:clrMapOvr>
  <p:transition spd="slow">
    <p:blinds/>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8120"/>
            <a:ext cx="10515600" cy="1325563"/>
          </a:xfrm>
        </p:spPr>
        <p:txBody>
          <a:bodyPr/>
          <a:lstStyle/>
          <a:p>
            <a:r>
              <a:rPr lang="en-GB" altLang="en-US"/>
              <a:t>PERSONAL COMPUTERS</a:t>
            </a:r>
          </a:p>
        </p:txBody>
      </p:sp>
      <p:sp>
        <p:nvSpPr>
          <p:cNvPr id="3" name="Content Placeholder 2"/>
          <p:cNvSpPr>
            <a:spLocks noGrp="1"/>
          </p:cNvSpPr>
          <p:nvPr>
            <p:ph idx="1"/>
          </p:nvPr>
        </p:nvSpPr>
        <p:spPr>
          <a:xfrm>
            <a:off x="838200" y="1287780"/>
            <a:ext cx="11212195" cy="1605280"/>
          </a:xfrm>
        </p:spPr>
        <p:txBody>
          <a:bodyPr/>
          <a:lstStyle/>
          <a:p>
            <a:r>
              <a:rPr lang="en-GB" altLang="en-US"/>
              <a:t>A personal computer is a general purpose, cost effective computer that is designed to be used by a single end-user. computer is dependent on information technology, which allows to set the entire CPU on a single chip.</a:t>
            </a:r>
          </a:p>
          <a:p>
            <a:r>
              <a:rPr lang="en-GB" altLang="en-US"/>
              <a:t>In the mid 1960s and into the 1970s, computers occupied entire rooms and were only affordable by universites and enterprises. these were accessed by computer mltiple users via attached. Thats became popular in the early 1980s. 1980s technology had advanced far enough that small computer could be used and owned by a individual. they could use them to play games, and trade with friends across the country, while still looking busy, thanks to the computer.</a:t>
            </a:r>
          </a:p>
        </p:txBody>
      </p:sp>
      <p:pic>
        <p:nvPicPr>
          <p:cNvPr id="4" name="Picture 3"/>
          <p:cNvPicPr>
            <a:picLocks noChangeAspect="1"/>
          </p:cNvPicPr>
          <p:nvPr/>
        </p:nvPicPr>
        <p:blipFill>
          <a:blip r:embed="rId2"/>
          <a:stretch>
            <a:fillRect/>
          </a:stretch>
        </p:blipFill>
        <p:spPr>
          <a:xfrm>
            <a:off x="7831455" y="5019675"/>
            <a:ext cx="4218940" cy="1741170"/>
          </a:xfrm>
          <a:prstGeom prst="rect">
            <a:avLst/>
          </a:prstGeom>
        </p:spPr>
      </p:pic>
    </p:spTree>
  </p:cSld>
  <p:clrMapOvr>
    <a:masterClrMapping/>
  </p:clrMapOvr>
  <p:transition spd="slow">
    <p:cover di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MOBILE PHONES</a:t>
            </a:r>
          </a:p>
        </p:txBody>
      </p:sp>
      <p:sp>
        <p:nvSpPr>
          <p:cNvPr id="3" name="Content Placeholder 2"/>
          <p:cNvSpPr>
            <a:spLocks noGrp="1"/>
          </p:cNvSpPr>
          <p:nvPr>
            <p:ph idx="1"/>
          </p:nvPr>
        </p:nvSpPr>
        <p:spPr>
          <a:xfrm>
            <a:off x="838200" y="1825625"/>
            <a:ext cx="7579995" cy="4088130"/>
          </a:xfrm>
        </p:spPr>
        <p:txBody>
          <a:bodyPr/>
          <a:lstStyle/>
          <a:p>
            <a:r>
              <a:rPr lang="en-GB" altLang="en-US"/>
              <a:t>The mobile phones was first developed in the 1940s but it was not until the mids 1980s that they became widely available.</a:t>
            </a:r>
          </a:p>
          <a:p>
            <a:pPr>
              <a:buFont typeface="Arial" panose="020B0604020202020204" pitchFamily="34" charset="0"/>
              <a:buChar char="•"/>
            </a:pPr>
            <a:r>
              <a:rPr lang="en-GB" altLang="en-US">
                <a:sym typeface="+mn-ea"/>
              </a:rPr>
              <a:t>This is an old mobile phone which would have been used 50 years before technology had evolved. mobiles are the most evolutionary invention of the modern technology. before the phone there was other ways of communcication, you could send a letter or use a telegram.</a:t>
            </a:r>
            <a:endParaRPr lang="en-GB" altLang="en-US"/>
          </a:p>
          <a:p>
            <a:pPr>
              <a:buFont typeface="Arial" panose="020B0604020202020204" pitchFamily="34" charset="0"/>
              <a:buChar char="•"/>
            </a:pPr>
            <a:endParaRPr lang="en-GB" altLang="en-US"/>
          </a:p>
        </p:txBody>
      </p:sp>
      <p:pic>
        <p:nvPicPr>
          <p:cNvPr id="4" name="Picture 3"/>
          <p:cNvPicPr>
            <a:picLocks noChangeAspect="1"/>
          </p:cNvPicPr>
          <p:nvPr/>
        </p:nvPicPr>
        <p:blipFill>
          <a:blip r:embed="rId2"/>
          <a:stretch>
            <a:fillRect/>
          </a:stretch>
        </p:blipFill>
        <p:spPr>
          <a:xfrm>
            <a:off x="8602980" y="1825625"/>
            <a:ext cx="3211195" cy="2214880"/>
          </a:xfrm>
          <a:prstGeom prst="rect">
            <a:avLst/>
          </a:prstGeom>
        </p:spPr>
      </p:pic>
    </p:spTree>
  </p:cSld>
  <p:clrMapOvr>
    <a:masterClrMapping/>
  </p:clrMapOvr>
  <p:transition spd="slow">
    <p:check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sym typeface="+mn-ea"/>
              </a:rPr>
              <a:t>ROBOTS AND ARTIFICIAL INTEILIGENCE</a:t>
            </a:r>
            <a:br>
              <a:rPr lang="en-GB" altLang="en-US">
                <a:sym typeface="+mn-ea"/>
              </a:rPr>
            </a:br>
            <a:endParaRPr lang="en-GB" altLang="en-US"/>
          </a:p>
        </p:txBody>
      </p:sp>
      <p:sp>
        <p:nvSpPr>
          <p:cNvPr id="3" name="Content Placeholder 2"/>
          <p:cNvSpPr>
            <a:spLocks noGrp="1"/>
          </p:cNvSpPr>
          <p:nvPr>
            <p:ph idx="1"/>
          </p:nvPr>
        </p:nvSpPr>
        <p:spPr>
          <a:xfrm>
            <a:off x="838200" y="1575435"/>
            <a:ext cx="10515600" cy="4351338"/>
          </a:xfrm>
        </p:spPr>
        <p:txBody>
          <a:bodyPr/>
          <a:lstStyle/>
          <a:p>
            <a:r>
              <a:rPr lang="en-GB" altLang="en-US"/>
              <a:t>Artificial intelligence uses machine learning to mimic human intelligence. the computer has to learn how to respond to certain actions.it uses algorithms and historical data to create something called a porpensity model.</a:t>
            </a:r>
          </a:p>
        </p:txBody>
      </p:sp>
      <p:pic>
        <p:nvPicPr>
          <p:cNvPr id="4" name="Picture 3"/>
          <p:cNvPicPr>
            <a:picLocks noChangeAspect="1"/>
          </p:cNvPicPr>
          <p:nvPr/>
        </p:nvPicPr>
        <p:blipFill>
          <a:blip r:embed="rId2"/>
          <a:stretch>
            <a:fillRect/>
          </a:stretch>
        </p:blipFill>
        <p:spPr>
          <a:xfrm>
            <a:off x="2369820" y="3868420"/>
            <a:ext cx="6029325" cy="2228850"/>
          </a:xfrm>
          <a:prstGeom prst="rect">
            <a:avLst/>
          </a:prstGeom>
        </p:spPr>
      </p:pic>
    </p:spTree>
  </p:cSld>
  <p:clrMapOvr>
    <a:masterClrMapping/>
  </p:clrMapOvr>
  <p:transition spd="slow">
    <p:wedg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图片 14"/>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12700"/>
            <a:ext cx="12192000" cy="6858000"/>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任意多边形 16"/>
          <p:cNvSpPr/>
          <p:nvPr/>
        </p:nvSpPr>
        <p:spPr>
          <a:xfrm>
            <a:off x="3663950" y="1957388"/>
            <a:ext cx="6772275" cy="1743075"/>
          </a:xfrm>
          <a:custGeom>
            <a:avLst/>
            <a:gdLst>
              <a:gd name="connsiteX0" fmla="*/ 0 w 6772275"/>
              <a:gd name="connsiteY0" fmla="*/ 0 h 1743076"/>
              <a:gd name="connsiteX1" fmla="*/ 6772275 w 6772275"/>
              <a:gd name="connsiteY1" fmla="*/ 0 h 1743076"/>
              <a:gd name="connsiteX2" fmla="*/ 6772275 w 6772275"/>
              <a:gd name="connsiteY2" fmla="*/ 607460 h 1743076"/>
              <a:gd name="connsiteX3" fmla="*/ 5636659 w 6772275"/>
              <a:gd name="connsiteY3" fmla="*/ 1743076 h 1743076"/>
              <a:gd name="connsiteX4" fmla="*/ 0 w 6772275"/>
              <a:gd name="connsiteY4" fmla="*/ 1743076 h 1743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2275" h="1743076">
                <a:moveTo>
                  <a:pt x="0" y="0"/>
                </a:moveTo>
                <a:lnTo>
                  <a:pt x="6772275" y="0"/>
                </a:lnTo>
                <a:lnTo>
                  <a:pt x="6772275" y="607460"/>
                </a:lnTo>
                <a:lnTo>
                  <a:pt x="5636659" y="1743076"/>
                </a:lnTo>
                <a:lnTo>
                  <a:pt x="0" y="1743076"/>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任意多边形 17"/>
          <p:cNvSpPr/>
          <p:nvPr/>
        </p:nvSpPr>
        <p:spPr>
          <a:xfrm>
            <a:off x="9377363" y="2652713"/>
            <a:ext cx="1135063" cy="1136650"/>
          </a:xfrm>
          <a:custGeom>
            <a:avLst/>
            <a:gdLst>
              <a:gd name="connsiteX0" fmla="*/ 1135616 w 1135616"/>
              <a:gd name="connsiteY0" fmla="*/ 0 h 1135616"/>
              <a:gd name="connsiteX1" fmla="*/ 1135616 w 1135616"/>
              <a:gd name="connsiteY1" fmla="*/ 1135616 h 1135616"/>
              <a:gd name="connsiteX2" fmla="*/ 0 w 1135616"/>
              <a:gd name="connsiteY2" fmla="*/ 1135616 h 1135616"/>
            </a:gdLst>
            <a:ahLst/>
            <a:cxnLst>
              <a:cxn ang="0">
                <a:pos x="connsiteX0" y="connsiteY0"/>
              </a:cxn>
              <a:cxn ang="0">
                <a:pos x="connsiteX1" y="connsiteY1"/>
              </a:cxn>
              <a:cxn ang="0">
                <a:pos x="connsiteX2" y="connsiteY2"/>
              </a:cxn>
            </a:cxnLst>
            <a:rect l="l" t="t" r="r" b="b"/>
            <a:pathLst>
              <a:path w="1135616" h="1135616">
                <a:moveTo>
                  <a:pt x="1135616" y="0"/>
                </a:moveTo>
                <a:lnTo>
                  <a:pt x="1135616" y="1135616"/>
                </a:lnTo>
                <a:lnTo>
                  <a:pt x="0" y="1135616"/>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19"/>
          <p:cNvSpPr/>
          <p:nvPr/>
        </p:nvSpPr>
        <p:spPr>
          <a:xfrm>
            <a:off x="1679575" y="1957388"/>
            <a:ext cx="1614488" cy="174307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GB" altLang="zh-CN" sz="1800" b="0" i="0" u="none" strike="noStrike" kern="1200" cap="none" spc="0" normalizeH="0" baseline="0" noProof="0">
              <a:ln>
                <a:noFill/>
              </a:ln>
              <a:solidFill>
                <a:schemeClr val="lt1"/>
              </a:solidFill>
              <a:effectLst/>
              <a:uLnTx/>
              <a:uFillTx/>
              <a:latin typeface="+mn-lt"/>
              <a:ea typeface="+mn-ea"/>
              <a:cs typeface="+mn-cs"/>
            </a:endParaRPr>
          </a:p>
        </p:txBody>
      </p:sp>
      <p:sp>
        <p:nvSpPr>
          <p:cNvPr id="14344" name="文本框 20"/>
          <p:cNvSpPr txBox="1"/>
          <p:nvPr/>
        </p:nvSpPr>
        <p:spPr>
          <a:xfrm>
            <a:off x="1967230" y="2371725"/>
            <a:ext cx="1119505" cy="829945"/>
          </a:xfrm>
          <a:prstGeom prst="rect">
            <a:avLst/>
          </a:prstGeom>
          <a:noFill/>
          <a:ln w="9525">
            <a:noFill/>
          </a:ln>
        </p:spPr>
        <p:txBody>
          <a:bodyPr wrap="square">
            <a:spAutoFit/>
          </a:bodyPr>
          <a:lstStyle/>
          <a:p>
            <a:pPr eaLnBrk="1" hangingPunct="1"/>
            <a:r>
              <a:rPr lang="en-GB" altLang="zh-CN" sz="4800" b="1" dirty="0">
                <a:solidFill>
                  <a:schemeClr val="bg1"/>
                </a:solidFill>
                <a:latin typeface="+mj-ea"/>
                <a:ea typeface="Microsoft YaHei" panose="020B0503020204020204" pitchFamily="34" charset="-122"/>
                <a:cs typeface="+mj-ea"/>
              </a:rPr>
              <a:t>1.2</a:t>
            </a:r>
          </a:p>
        </p:txBody>
      </p:sp>
      <p:sp>
        <p:nvSpPr>
          <p:cNvPr id="14345" name="文本框 23"/>
          <p:cNvSpPr txBox="1"/>
          <p:nvPr/>
        </p:nvSpPr>
        <p:spPr>
          <a:xfrm>
            <a:off x="3663950" y="3902075"/>
            <a:ext cx="2211388" cy="398780"/>
          </a:xfrm>
          <a:prstGeom prst="rect">
            <a:avLst/>
          </a:prstGeom>
          <a:noFill/>
          <a:ln w="9525">
            <a:noFill/>
          </a:ln>
        </p:spPr>
        <p:txBody>
          <a:bodyPr>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Education</a:t>
            </a:r>
          </a:p>
        </p:txBody>
      </p:sp>
      <p:sp>
        <p:nvSpPr>
          <p:cNvPr id="14346" name="文本框 24"/>
          <p:cNvSpPr txBox="1"/>
          <p:nvPr/>
        </p:nvSpPr>
        <p:spPr>
          <a:xfrm>
            <a:off x="6688138" y="3902075"/>
            <a:ext cx="2209800" cy="398780"/>
          </a:xfrm>
          <a:prstGeom prst="rect">
            <a:avLst/>
          </a:prstGeom>
          <a:noFill/>
          <a:ln w="9525">
            <a:noFill/>
          </a:ln>
        </p:spPr>
        <p:txBody>
          <a:bodyPr>
            <a:spAutoFit/>
          </a:bodyPr>
          <a:lstStyle/>
          <a:p>
            <a:pPr marL="342900" indent="-342900" eaLnBrk="1" hangingPunct="1">
              <a:buFont typeface="Arial" panose="020B0604020202020204" pitchFamily="34" charset="0"/>
              <a:buChar char="•"/>
            </a:pPr>
            <a:r>
              <a:rPr lang="en-GB" altLang="en-US" sz="2000" dirty="0">
                <a:solidFill>
                  <a:srgbClr val="000000"/>
                </a:solidFill>
                <a:latin typeface="Microsoft YaHei" panose="020B0503020204020204" pitchFamily="34" charset="-122"/>
                <a:ea typeface="Microsoft YaHei" panose="020B0503020204020204" pitchFamily="34" charset="-122"/>
              </a:rPr>
              <a:t>Research</a:t>
            </a:r>
            <a:endParaRPr lang="zh-CN" altLang="en-US" sz="2000" dirty="0">
              <a:solidFill>
                <a:srgbClr val="000000"/>
              </a:solidFill>
              <a:latin typeface="Microsoft YaHei" panose="020B0503020204020204" pitchFamily="34" charset="-122"/>
              <a:ea typeface="Microsoft YaHei" panose="020B0503020204020204" pitchFamily="34" charset="-122"/>
            </a:endParaRPr>
          </a:p>
        </p:txBody>
      </p:sp>
      <p:sp>
        <p:nvSpPr>
          <p:cNvPr id="14347" name="文本框 25"/>
          <p:cNvSpPr txBox="1"/>
          <p:nvPr/>
        </p:nvSpPr>
        <p:spPr>
          <a:xfrm>
            <a:off x="3676650" y="4500880"/>
            <a:ext cx="2632075"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en-US" sz="2000" dirty="0">
                <a:solidFill>
                  <a:srgbClr val="000000"/>
                </a:solidFill>
                <a:latin typeface="Microsoft YaHei" panose="020B0503020204020204" pitchFamily="34" charset="-122"/>
                <a:ea typeface="Microsoft YaHei" panose="020B0503020204020204" pitchFamily="34" charset="-122"/>
              </a:rPr>
              <a:t>Communication</a:t>
            </a:r>
            <a:endParaRPr lang="zh-CN" altLang="en-US" sz="2000" dirty="0">
              <a:solidFill>
                <a:srgbClr val="000000"/>
              </a:solidFill>
              <a:latin typeface="Microsoft YaHei" panose="020B0503020204020204" pitchFamily="34" charset="-122"/>
              <a:ea typeface="Microsoft YaHei" panose="020B0503020204020204" pitchFamily="34" charset="-122"/>
            </a:endParaRPr>
          </a:p>
        </p:txBody>
      </p:sp>
      <p:sp>
        <p:nvSpPr>
          <p:cNvPr id="14348" name="文本框 26"/>
          <p:cNvSpPr txBox="1"/>
          <p:nvPr/>
        </p:nvSpPr>
        <p:spPr>
          <a:xfrm>
            <a:off x="6688138" y="4500563"/>
            <a:ext cx="2209800" cy="398780"/>
          </a:xfrm>
          <a:prstGeom prst="rect">
            <a:avLst/>
          </a:prstGeom>
          <a:noFill/>
          <a:ln w="9525">
            <a:noFill/>
          </a:ln>
        </p:spPr>
        <p:txBody>
          <a:bodyPr>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Travel</a:t>
            </a:r>
          </a:p>
        </p:txBody>
      </p:sp>
      <p:sp>
        <p:nvSpPr>
          <p:cNvPr id="3" name="文本框 18"/>
          <p:cNvSpPr txBox="1"/>
          <p:nvPr/>
        </p:nvSpPr>
        <p:spPr>
          <a:xfrm>
            <a:off x="3936048" y="2602230"/>
            <a:ext cx="5857875" cy="368300"/>
          </a:xfrm>
          <a:prstGeom prst="rect">
            <a:avLst/>
          </a:prstGeom>
          <a:noFill/>
          <a:ln w="9525">
            <a:noFill/>
          </a:ln>
        </p:spPr>
        <p:txBody>
          <a:bodyPr>
            <a:spAutoFit/>
          </a:bodyPr>
          <a:lstStyle/>
          <a:p>
            <a:pPr eaLnBrk="1" hangingPunct="1"/>
            <a:r>
              <a:rPr lang="en-GB" altLang="zh-CN" sz="1800" b="1" dirty="0">
                <a:solidFill>
                  <a:schemeClr val="bg1"/>
                </a:solidFill>
                <a:latin typeface="+mn-ea"/>
                <a:ea typeface="Microsoft YaHei" panose="020B0503020204020204" pitchFamily="34" charset="-122"/>
                <a:cs typeface="+mn-ea"/>
              </a:rPr>
              <a:t>HOW IT HAS CHANGED SOCIETY IN THIS TIME PERIOD</a:t>
            </a:r>
          </a:p>
        </p:txBody>
      </p:sp>
      <p:sp>
        <p:nvSpPr>
          <p:cNvPr id="5" name="文本框 26"/>
          <p:cNvSpPr txBox="1"/>
          <p:nvPr/>
        </p:nvSpPr>
        <p:spPr>
          <a:xfrm>
            <a:off x="3676650" y="5036185"/>
            <a:ext cx="2644140"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Entertainment</a:t>
            </a:r>
          </a:p>
        </p:txBody>
      </p:sp>
      <p:sp>
        <p:nvSpPr>
          <p:cNvPr id="6" name="文本框 26"/>
          <p:cNvSpPr txBox="1"/>
          <p:nvPr/>
        </p:nvSpPr>
        <p:spPr>
          <a:xfrm>
            <a:off x="6688455" y="5036185"/>
            <a:ext cx="2880995" cy="398780"/>
          </a:xfrm>
          <a:prstGeom prst="rect">
            <a:avLst/>
          </a:prstGeom>
          <a:noFill/>
          <a:ln w="9525">
            <a:noFill/>
          </a:ln>
        </p:spPr>
        <p:txBody>
          <a:bodyPr wrap="square">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Financial Services</a:t>
            </a:r>
          </a:p>
        </p:txBody>
      </p:sp>
      <p:sp>
        <p:nvSpPr>
          <p:cNvPr id="7" name="文本框 26"/>
          <p:cNvSpPr txBox="1"/>
          <p:nvPr/>
        </p:nvSpPr>
        <p:spPr>
          <a:xfrm>
            <a:off x="3676333" y="5562283"/>
            <a:ext cx="2209800" cy="398780"/>
          </a:xfrm>
          <a:prstGeom prst="rect">
            <a:avLst/>
          </a:prstGeom>
          <a:noFill/>
          <a:ln w="9525">
            <a:noFill/>
          </a:ln>
        </p:spPr>
        <p:txBody>
          <a:bodyPr>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Healthcare</a:t>
            </a:r>
          </a:p>
        </p:txBody>
      </p:sp>
      <p:sp>
        <p:nvSpPr>
          <p:cNvPr id="8" name="文本框 26"/>
          <p:cNvSpPr txBox="1"/>
          <p:nvPr/>
        </p:nvSpPr>
        <p:spPr>
          <a:xfrm>
            <a:off x="6688138" y="5562283"/>
            <a:ext cx="2209800" cy="398780"/>
          </a:xfrm>
          <a:prstGeom prst="rect">
            <a:avLst/>
          </a:prstGeom>
          <a:noFill/>
          <a:ln w="9525">
            <a:noFill/>
          </a:ln>
        </p:spPr>
        <p:txBody>
          <a:bodyPr>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Marketing</a:t>
            </a:r>
          </a:p>
        </p:txBody>
      </p:sp>
      <p:sp>
        <p:nvSpPr>
          <p:cNvPr id="9" name="文本框 26"/>
          <p:cNvSpPr txBox="1"/>
          <p:nvPr/>
        </p:nvSpPr>
        <p:spPr>
          <a:xfrm>
            <a:off x="5759768" y="6115368"/>
            <a:ext cx="2209800" cy="398780"/>
          </a:xfrm>
          <a:prstGeom prst="rect">
            <a:avLst/>
          </a:prstGeom>
          <a:noFill/>
          <a:ln w="9525">
            <a:noFill/>
          </a:ln>
        </p:spPr>
        <p:txBody>
          <a:bodyPr>
            <a:spAutoFit/>
          </a:bodyPr>
          <a:lstStyle/>
          <a:p>
            <a:pPr marL="342900" indent="-342900" eaLnBrk="1" hangingPunct="1">
              <a:buFont typeface="Arial" panose="020B0604020202020204" pitchFamily="34" charset="0"/>
              <a:buChar char="•"/>
            </a:pPr>
            <a:r>
              <a:rPr lang="en-GB" altLang="zh-CN" sz="2000" dirty="0">
                <a:solidFill>
                  <a:srgbClr val="000000"/>
                </a:solidFill>
                <a:latin typeface="Microsoft YaHei" panose="020B0503020204020204" pitchFamily="34" charset="-122"/>
                <a:ea typeface="Microsoft YaHei" panose="020B0503020204020204" pitchFamily="34" charset="-122"/>
              </a:rPr>
              <a:t>Emloyment</a:t>
            </a:r>
          </a:p>
        </p:txBody>
      </p:sp>
    </p:spTree>
  </p:cSld>
  <p:clrMapOvr>
    <a:masterClrMapping/>
  </p:clrMapOvr>
  <p:transition spd="slow">
    <p:wedge/>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2036</Words>
  <Application>Microsoft Office PowerPoint</Application>
  <PresentationFormat>Widescreen</PresentationFormat>
  <Paragraphs>112</Paragraphs>
  <Slides>32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Microsoft YaHei</vt:lpstr>
      <vt:lpstr>宋体</vt:lpstr>
      <vt:lpstr>宋体</vt:lpstr>
      <vt:lpstr>Arial</vt:lpstr>
      <vt:lpstr>Calibri</vt:lpstr>
      <vt:lpstr>Calibri Light</vt:lpstr>
      <vt:lpstr>Trebuchet MS</vt:lpstr>
      <vt:lpstr>Office 主题</vt:lpstr>
      <vt:lpstr>PowerPoint Presentation</vt:lpstr>
      <vt:lpstr>PowerPoint Presentation</vt:lpstr>
      <vt:lpstr>PowerPoint Presentation</vt:lpstr>
      <vt:lpstr>THE INTERNET</vt:lpstr>
      <vt:lpstr>DITIGAL MEDIA</vt:lpstr>
      <vt:lpstr>PERSONAL COMPUTERS</vt:lpstr>
      <vt:lpstr>MOBILE PHONES</vt:lpstr>
      <vt:lpstr>ROBOTS AND ARTIFICIAL INTEILIGENCE </vt:lpstr>
      <vt:lpstr>PowerPoint Presentation</vt:lpstr>
      <vt:lpstr>PowerPoint Presentation</vt:lpstr>
      <vt:lpstr>EDUCATION</vt:lpstr>
      <vt:lpstr>RESEARCH</vt:lpstr>
      <vt:lpstr>COMMUNICATION</vt:lpstr>
      <vt:lpstr>TRAVEL</vt:lpstr>
      <vt:lpstr>ENTERTAINMENT</vt:lpstr>
      <vt:lpstr>FINANCIAL SERVICES</vt:lpstr>
      <vt:lpstr>HEALTHCARE</vt:lpstr>
      <vt:lpstr>MARKETING</vt:lpstr>
      <vt:lpstr>EMLOYMENT</vt:lpstr>
      <vt:lpstr>PowerPoint Presentation</vt:lpstr>
      <vt:lpstr>TECHNOLOGY HAS CHANGED HEALTHCARE</vt:lpstr>
      <vt:lpstr>TECHNOLOGIES HAVE CHANGED THE AUTOMOTIVE INDUSTRY</vt:lpstr>
      <vt:lpstr>HOW TECHNOLOGY HAS CHANGED BANKING INDUSTRY</vt:lpstr>
      <vt:lpstr>PowerPoint Presentation</vt:lpstr>
      <vt:lpstr>PowerPoint Presentation</vt:lpstr>
      <vt:lpstr>INFORMATION TECHNOLOGY:</vt:lpstr>
      <vt:lpstr>1. EFFECTS ON EDUCATION</vt:lpstr>
      <vt:lpstr>2. EFFECTS ON THE HEALTH SYSTEM</vt:lpstr>
      <vt:lpstr>IMPACTS OF INFORMATION TECHNOLOGIES</vt:lpstr>
      <vt:lpstr>2. THE ECONOMIC IMPACT OF I.T</vt:lpstr>
      <vt:lpstr>3. THE SOCIAL IMPACT OF I.T</vt:lpstr>
      <vt:lpstr>PowerPoint Presentation</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Ejaz Barri</cp:lastModifiedBy>
  <cp:revision>68</cp:revision>
  <dcterms:created xsi:type="dcterms:W3CDTF">2015-10-15T12:39:00Z</dcterms:created>
  <dcterms:modified xsi:type="dcterms:W3CDTF">2020-10-23T18:04:21Z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2057-11.2.0.8970</vt:lpwstr>
  </property>
</Properties>
</file>

<file path=docProps/thumbnail.jpeg>
</file>